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57" r:id="rId3"/>
    <p:sldId id="303" r:id="rId4"/>
    <p:sldId id="261" r:id="rId5"/>
    <p:sldId id="306" r:id="rId6"/>
    <p:sldId id="304" r:id="rId7"/>
    <p:sldId id="312" r:id="rId8"/>
    <p:sldId id="302" r:id="rId9"/>
    <p:sldId id="317" r:id="rId10"/>
    <p:sldId id="258" r:id="rId11"/>
    <p:sldId id="316" r:id="rId12"/>
    <p:sldId id="318" r:id="rId13"/>
    <p:sldId id="319" r:id="rId14"/>
    <p:sldId id="280" r:id="rId15"/>
    <p:sldId id="315" r:id="rId16"/>
    <p:sldId id="274" r:id="rId17"/>
    <p:sldId id="277" r:id="rId18"/>
    <p:sldId id="307" r:id="rId19"/>
    <p:sldId id="322" r:id="rId20"/>
    <p:sldId id="310" r:id="rId21"/>
    <p:sldId id="266" r:id="rId22"/>
    <p:sldId id="267" r:id="rId23"/>
    <p:sldId id="281" r:id="rId24"/>
    <p:sldId id="308" r:id="rId25"/>
    <p:sldId id="296" r:id="rId26"/>
    <p:sldId id="297" r:id="rId27"/>
    <p:sldId id="298" r:id="rId28"/>
    <p:sldId id="301" r:id="rId29"/>
    <p:sldId id="300" r:id="rId30"/>
    <p:sldId id="269" r:id="rId31"/>
    <p:sldId id="290" r:id="rId32"/>
    <p:sldId id="291" r:id="rId33"/>
    <p:sldId id="292" r:id="rId34"/>
    <p:sldId id="293" r:id="rId35"/>
    <p:sldId id="320" r:id="rId36"/>
    <p:sldId id="321" r:id="rId37"/>
    <p:sldId id="284" r:id="rId38"/>
    <p:sldId id="285" r:id="rId39"/>
    <p:sldId id="286" r:id="rId40"/>
    <p:sldId id="287" r:id="rId41"/>
    <p:sldId id="288" r:id="rId42"/>
    <p:sldId id="311" r:id="rId43"/>
    <p:sldId id="323" r:id="rId44"/>
    <p:sldId id="279" r:id="rId45"/>
    <p:sldId id="278" r:id="rId46"/>
    <p:sldId id="295" r:id="rId47"/>
    <p:sldId id="305" r:id="rId48"/>
    <p:sldId id="313" r:id="rId49"/>
  </p:sldIdLst>
  <p:sldSz cx="12192000" cy="6858000"/>
  <p:notesSz cx="7104063"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00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67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baseline="0" dirty="0" err="1">
                <a:latin typeface="Aleo" panose="00000500000000000000" pitchFamily="2" charset="0"/>
              </a:rPr>
              <a:t>Transferencia</a:t>
            </a:r>
            <a:r>
              <a:rPr lang="en-US" baseline="0" dirty="0">
                <a:latin typeface="Aleo" panose="00000500000000000000" pitchFamily="2" charset="0"/>
              </a:rPr>
              <a:t> </a:t>
            </a:r>
            <a:r>
              <a:rPr lang="en-US" baseline="0" dirty="0" err="1">
                <a:latin typeface="Aleo" panose="00000500000000000000" pitchFamily="2" charset="0"/>
              </a:rPr>
              <a:t>Financiación</a:t>
            </a:r>
            <a:endParaRPr lang="en-US" baseline="0" dirty="0">
              <a:latin typeface="Aleo" panose="00000500000000000000" pitchFamily="2" charset="0"/>
            </a:endParaRP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Serie 1</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numRef>
              <c:f>Hoja1!$A$2:$A$4</c:f>
              <c:numCache>
                <c:formatCode>General</c:formatCode>
                <c:ptCount val="3"/>
                <c:pt idx="0">
                  <c:v>2018</c:v>
                </c:pt>
                <c:pt idx="1">
                  <c:v>2019</c:v>
                </c:pt>
                <c:pt idx="2">
                  <c:v>2020</c:v>
                </c:pt>
              </c:numCache>
            </c:numRef>
          </c:cat>
          <c:val>
            <c:numRef>
              <c:f>Hoja1!$B$2:$B$4</c:f>
              <c:numCache>
                <c:formatCode>#,##0.00</c:formatCode>
                <c:ptCount val="3"/>
                <c:pt idx="0">
                  <c:v>5187749.88</c:v>
                </c:pt>
                <c:pt idx="1">
                  <c:v>3171918</c:v>
                </c:pt>
                <c:pt idx="2">
                  <c:v>5407632</c:v>
                </c:pt>
              </c:numCache>
            </c:numRef>
          </c:val>
          <c:extLst>
            <c:ext xmlns:c16="http://schemas.microsoft.com/office/drawing/2014/chart" uri="{C3380CC4-5D6E-409C-BE32-E72D297353CC}">
              <c16:uniqueId val="{00000000-E6BA-40F0-BB71-0D8C38DB90D8}"/>
            </c:ext>
          </c:extLst>
        </c:ser>
        <c:dLbls>
          <c:showLegendKey val="0"/>
          <c:showVal val="0"/>
          <c:showCatName val="0"/>
          <c:showSerName val="0"/>
          <c:showPercent val="0"/>
          <c:showBubbleSize val="0"/>
        </c:dLbls>
        <c:gapWidth val="65"/>
        <c:shape val="box"/>
        <c:axId val="42381872"/>
        <c:axId val="42383952"/>
        <c:axId val="0"/>
      </c:bar3DChart>
      <c:catAx>
        <c:axId val="4238187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Aleo" panose="00000500000000000000" pitchFamily="2" charset="0"/>
                <a:ea typeface="+mn-ea"/>
                <a:cs typeface="+mn-cs"/>
              </a:defRPr>
            </a:pPr>
            <a:endParaRPr lang="es-ES"/>
          </a:p>
        </c:txPr>
        <c:crossAx val="42383952"/>
        <c:crosses val="autoZero"/>
        <c:auto val="1"/>
        <c:lblAlgn val="ctr"/>
        <c:lblOffset val="100"/>
        <c:noMultiLvlLbl val="0"/>
      </c:catAx>
      <c:valAx>
        <c:axId val="42383952"/>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Aleo" panose="00000500000000000000" pitchFamily="2" charset="0"/>
                <a:ea typeface="+mn-ea"/>
                <a:cs typeface="+mn-cs"/>
              </a:defRPr>
            </a:pPr>
            <a:endParaRPr lang="es-ES"/>
          </a:p>
        </c:txPr>
        <c:crossAx val="42381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Aleo" panose="00000500000000000000" pitchFamily="2" charset="0"/>
                <a:ea typeface="+mn-ea"/>
                <a:cs typeface="+mn-cs"/>
              </a:defRPr>
            </a:pPr>
            <a:r>
              <a:rPr lang="en-US" baseline="0">
                <a:latin typeface="Aleo" panose="00000500000000000000" pitchFamily="2" charset="0"/>
              </a:rPr>
              <a:t>Personal FREAAE</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Aleo" panose="00000500000000000000" pitchFamily="2" charset="0"/>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Personal FREAAE</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F60-4D1D-B95D-2B805B9D6A3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0F60-4D1D-B95D-2B805B9D6A3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F60-4D1D-B95D-2B805B9D6A3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0F60-4D1D-B95D-2B805B9D6A34}"/>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0F60-4D1D-B95D-2B805B9D6A34}"/>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F60-4D1D-B95D-2B805B9D6A34}"/>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0F60-4D1D-B95D-2B805B9D6A34}"/>
              </c:ext>
            </c:extLst>
          </c:dPt>
          <c:dLbls>
            <c:dLbl>
              <c:idx val="0"/>
              <c:layout>
                <c:manualLayout>
                  <c:x val="-0.11654255852822358"/>
                  <c:y val="-4.095563139931741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leo" panose="00000500000000000000" pitchFamily="2" charset="0"/>
                      <a:ea typeface="+mn-ea"/>
                      <a:cs typeface="+mn-cs"/>
                    </a:defRPr>
                  </a:pPr>
                  <a:endParaRPr lang="es-E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F60-4D1D-B95D-2B805B9D6A34}"/>
                </c:ext>
              </c:extLst>
            </c:dLbl>
            <c:dLbl>
              <c:idx val="1"/>
              <c:layout>
                <c:manualLayout>
                  <c:x val="0"/>
                  <c:y val="-8.8737335734057163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2"/>
                      </a:solidFill>
                      <a:latin typeface="Aleo" panose="00000500000000000000" pitchFamily="2" charset="0"/>
                      <a:ea typeface="+mn-ea"/>
                      <a:cs typeface="+mn-cs"/>
                    </a:defRPr>
                  </a:pPr>
                  <a:endParaRPr lang="es-ES"/>
                </a:p>
              </c:txPr>
              <c:dLblPos val="bestFit"/>
              <c:showLegendKey val="0"/>
              <c:showVal val="1"/>
              <c:showCatName val="1"/>
              <c:showSerName val="0"/>
              <c:showPercent val="0"/>
              <c:showBubbleSize val="0"/>
              <c:extLst>
                <c:ext xmlns:c15="http://schemas.microsoft.com/office/drawing/2012/chart" uri="{CE6537A1-D6FC-4f65-9D91-7224C49458BB}">
                  <c15:layout>
                    <c:manualLayout>
                      <c:w val="0.25561667837190349"/>
                      <c:h val="0.13310580204778155"/>
                    </c:manualLayout>
                  </c15:layout>
                </c:ext>
                <c:ext xmlns:c16="http://schemas.microsoft.com/office/drawing/2014/chart" uri="{C3380CC4-5D6E-409C-BE32-E72D297353CC}">
                  <c16:uniqueId val="{00000006-0F60-4D1D-B95D-2B805B9D6A34}"/>
                </c:ext>
              </c:extLst>
            </c:dLbl>
            <c:dLbl>
              <c:idx val="2"/>
              <c:layout>
                <c:manualLayout>
                  <c:x val="-2.5898346339606167E-3"/>
                  <c:y val="-8.191126279863481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leo" panose="00000500000000000000" pitchFamily="2" charset="0"/>
                        <a:ea typeface="+mn-ea"/>
                        <a:cs typeface="+mn-cs"/>
                      </a:defRPr>
                    </a:pPr>
                    <a:fld id="{DA82ACAD-9017-405B-966B-F899B31941D5}" type="CATEGORYNAME">
                      <a:rPr lang="en-US" baseline="0" dirty="0">
                        <a:solidFill>
                          <a:schemeClr val="tx1"/>
                        </a:solidFill>
                        <a:latin typeface="Aleo" panose="00000500000000000000" pitchFamily="2" charset="0"/>
                      </a:rPr>
                      <a:pPr>
                        <a:defRPr sz="1000">
                          <a:solidFill>
                            <a:schemeClr val="accent1"/>
                          </a:solidFill>
                          <a:latin typeface="Aleo" panose="00000500000000000000" pitchFamily="2" charset="0"/>
                        </a:defRPr>
                      </a:pPr>
                      <a:t>[NOMBRE DE CATEGORÍA]</a:t>
                    </a:fld>
                    <a:r>
                      <a:rPr lang="en-US" baseline="0" dirty="0">
                        <a:solidFill>
                          <a:schemeClr val="tx1"/>
                        </a:solidFill>
                        <a:latin typeface="Aleo" panose="00000500000000000000" pitchFamily="2" charset="0"/>
                      </a:rPr>
                      <a:t>; </a:t>
                    </a:r>
                    <a:fld id="{C8835B07-322B-4EA3-BC8C-4BDD648BC4BB}" type="VALUE">
                      <a:rPr lang="en-US" baseline="0" dirty="0">
                        <a:solidFill>
                          <a:schemeClr val="tx1"/>
                        </a:solidFill>
                        <a:latin typeface="Aleo" panose="00000500000000000000" pitchFamily="2" charset="0"/>
                      </a:rPr>
                      <a:pPr>
                        <a:defRPr sz="1000">
                          <a:solidFill>
                            <a:schemeClr val="accent1"/>
                          </a:solidFill>
                          <a:latin typeface="Aleo" panose="00000500000000000000" pitchFamily="2" charset="0"/>
                        </a:defRPr>
                      </a:pPr>
                      <a:t>[VALOR]</a:t>
                    </a:fld>
                    <a:endParaRPr lang="en-US" baseline="0" dirty="0">
                      <a:solidFill>
                        <a:schemeClr val="tx1"/>
                      </a:solidFill>
                      <a:latin typeface="Aleo" panose="00000500000000000000" pitchFamily="2" charset="0"/>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leo" panose="00000500000000000000" pitchFamily="2" charset="0"/>
                      <a:ea typeface="+mn-ea"/>
                      <a:cs typeface="+mn-cs"/>
                    </a:defRPr>
                  </a:pPr>
                  <a:endParaRPr lang="es-E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F60-4D1D-B95D-2B805B9D6A34}"/>
                </c:ext>
              </c:extLst>
            </c:dLbl>
            <c:dLbl>
              <c:idx val="3"/>
              <c:layout>
                <c:manualLayout>
                  <c:x val="0"/>
                  <c:y val="2.730375426621160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Aleo" panose="00000500000000000000" pitchFamily="2" charset="0"/>
                      <a:ea typeface="+mn-ea"/>
                      <a:cs typeface="+mn-cs"/>
                    </a:defRPr>
                  </a:pPr>
                  <a:endParaRPr lang="es-E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60-4D1D-B95D-2B805B9D6A34}"/>
                </c:ext>
              </c:extLst>
            </c:dLbl>
            <c:dLbl>
              <c:idx val="4"/>
              <c:layout>
                <c:manualLayout>
                  <c:x val="-6.4745967811006513E-2"/>
                  <c:y val="0.10921501706484629"/>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5"/>
                      </a:solidFill>
                      <a:latin typeface="Aleo" panose="00000500000000000000" pitchFamily="2" charset="0"/>
                      <a:ea typeface="+mn-ea"/>
                      <a:cs typeface="+mn-cs"/>
                    </a:defRPr>
                  </a:pPr>
                  <a:endParaRPr lang="es-ES"/>
                </a:p>
              </c:txPr>
              <c:dLblPos val="bestFit"/>
              <c:showLegendKey val="0"/>
              <c:showVal val="1"/>
              <c:showCatName val="1"/>
              <c:showSerName val="0"/>
              <c:showPercent val="0"/>
              <c:showBubbleSize val="0"/>
              <c:extLst>
                <c:ext xmlns:c15="http://schemas.microsoft.com/office/drawing/2012/chart" uri="{CE6537A1-D6FC-4f65-9D91-7224C49458BB}">
                  <c15:layout>
                    <c:manualLayout>
                      <c:w val="0.1961540751761699"/>
                      <c:h val="0.17807180672381823"/>
                    </c:manualLayout>
                  </c15:layout>
                </c:ext>
                <c:ext xmlns:c16="http://schemas.microsoft.com/office/drawing/2014/chart" uri="{C3380CC4-5D6E-409C-BE32-E72D297353CC}">
                  <c16:uniqueId val="{00000002-0F60-4D1D-B95D-2B805B9D6A34}"/>
                </c:ext>
              </c:extLst>
            </c:dLbl>
            <c:dLbl>
              <c:idx val="5"/>
              <c:layout>
                <c:manualLayout>
                  <c:x val="-0.12949173169802611"/>
                  <c:y val="3.4129692832764505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Aleo" panose="00000500000000000000" pitchFamily="2" charset="0"/>
                      <a:ea typeface="+mn-ea"/>
                      <a:cs typeface="+mn-cs"/>
                    </a:defRPr>
                  </a:pPr>
                  <a:endParaRPr lang="es-E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60-4D1D-B95D-2B805B9D6A34}"/>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Aleo" panose="00000500000000000000" pitchFamily="2" charset="0"/>
                      <a:ea typeface="+mn-ea"/>
                      <a:cs typeface="+mn-cs"/>
                    </a:defRPr>
                  </a:pPr>
                  <a:endParaRPr lang="es-ES"/>
                </a:p>
              </c:txPr>
              <c:dLblPos val="outEnd"/>
              <c:showLegendKey val="0"/>
              <c:showVal val="1"/>
              <c:showCatName val="1"/>
              <c:showSerName val="0"/>
              <c:showPercent val="0"/>
              <c:showBubbleSize val="0"/>
              <c:extLst>
                <c:ext xmlns:c16="http://schemas.microsoft.com/office/drawing/2014/chart" uri="{C3380CC4-5D6E-409C-BE32-E72D297353CC}">
                  <c16:uniqueId val="{00000008-0F60-4D1D-B95D-2B805B9D6A34}"/>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Aleo" panose="00000500000000000000" pitchFamily="2" charset="0"/>
                    <a:ea typeface="+mn-ea"/>
                    <a:cs typeface="+mn-cs"/>
                  </a:defRPr>
                </a:pPr>
                <a:endParaRPr lang="es-E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Hoja1!$A$2:$A$8</c:f>
              <c:strCache>
                <c:ptCount val="7"/>
                <c:pt idx="0">
                  <c:v>Área Dirección</c:v>
                </c:pt>
                <c:pt idx="1">
                  <c:v>Área Comercialización</c:v>
                </c:pt>
                <c:pt idx="2">
                  <c:v>Área Recursos</c:v>
                </c:pt>
                <c:pt idx="3">
                  <c:v>Área Museos</c:v>
                </c:pt>
                <c:pt idx="4">
                  <c:v>Área Competiciones Deportivas</c:v>
                </c:pt>
                <c:pt idx="5">
                  <c:v>Área de Exhibición</c:v>
                </c:pt>
                <c:pt idx="6">
                  <c:v>Área Explotación</c:v>
                </c:pt>
              </c:strCache>
            </c:strRef>
          </c:cat>
          <c:val>
            <c:numRef>
              <c:f>Hoja1!$B$2:$B$8</c:f>
              <c:numCache>
                <c:formatCode>0%</c:formatCode>
                <c:ptCount val="7"/>
                <c:pt idx="0">
                  <c:v>0.12</c:v>
                </c:pt>
                <c:pt idx="1">
                  <c:v>0.1</c:v>
                </c:pt>
                <c:pt idx="2">
                  <c:v>0.1</c:v>
                </c:pt>
                <c:pt idx="3">
                  <c:v>0.04</c:v>
                </c:pt>
                <c:pt idx="4">
                  <c:v>0.01</c:v>
                </c:pt>
                <c:pt idx="5">
                  <c:v>0.21</c:v>
                </c:pt>
                <c:pt idx="6">
                  <c:v>0.42</c:v>
                </c:pt>
              </c:numCache>
            </c:numRef>
          </c:val>
          <c:extLst>
            <c:ext xmlns:c16="http://schemas.microsoft.com/office/drawing/2014/chart" uri="{C3380CC4-5D6E-409C-BE32-E72D297353CC}">
              <c16:uniqueId val="{00000000-0F60-4D1D-B95D-2B805B9D6A34}"/>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ES" dirty="0">
                <a:latin typeface="Aleo" panose="00000500000000000000" pitchFamily="2" charset="0"/>
              </a:rPr>
              <a:t>Visitantes FREAAE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S"/>
        </a:p>
      </c:txPr>
    </c:title>
    <c:autoTitleDeleted val="0"/>
    <c:plotArea>
      <c:layout/>
      <c:barChart>
        <c:barDir val="col"/>
        <c:grouping val="clustered"/>
        <c:varyColors val="0"/>
        <c:ser>
          <c:idx val="0"/>
          <c:order val="0"/>
          <c:tx>
            <c:strRef>
              <c:f>Hoja1!$B$1</c:f>
              <c:strCache>
                <c:ptCount val="1"/>
                <c:pt idx="0">
                  <c:v>2018</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Aleo" panose="00000500000000000000" pitchFamily="2" charset="0"/>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Hoja1!$A$2:$A$4</c:f>
              <c:strCache>
                <c:ptCount val="3"/>
                <c:pt idx="0">
                  <c:v>Asistentes Exhibiciones</c:v>
                </c:pt>
                <c:pt idx="1">
                  <c:v>Visitas Temáticas y Museos</c:v>
                </c:pt>
                <c:pt idx="2">
                  <c:v>Total Visitantes</c:v>
                </c:pt>
              </c:strCache>
            </c:strRef>
          </c:cat>
          <c:val>
            <c:numRef>
              <c:f>Hoja1!$B$2:$B$4</c:f>
              <c:numCache>
                <c:formatCode>#,##0</c:formatCode>
                <c:ptCount val="3"/>
                <c:pt idx="0">
                  <c:v>114277</c:v>
                </c:pt>
                <c:pt idx="1">
                  <c:v>24295</c:v>
                </c:pt>
                <c:pt idx="2">
                  <c:v>138522</c:v>
                </c:pt>
              </c:numCache>
            </c:numRef>
          </c:val>
          <c:extLst>
            <c:ext xmlns:c16="http://schemas.microsoft.com/office/drawing/2014/chart" uri="{C3380CC4-5D6E-409C-BE32-E72D297353CC}">
              <c16:uniqueId val="{00000000-E8EA-4FC3-A447-ABCC9A63EDC0}"/>
            </c:ext>
          </c:extLst>
        </c:ser>
        <c:ser>
          <c:idx val="1"/>
          <c:order val="1"/>
          <c:tx>
            <c:strRef>
              <c:f>Hoja1!$C$1</c:f>
              <c:strCache>
                <c:ptCount val="1"/>
                <c:pt idx="0">
                  <c:v>2019</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Aleo" panose="00000500000000000000" pitchFamily="2" charset="0"/>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Hoja1!$A$2:$A$4</c:f>
              <c:strCache>
                <c:ptCount val="3"/>
                <c:pt idx="0">
                  <c:v>Asistentes Exhibiciones</c:v>
                </c:pt>
                <c:pt idx="1">
                  <c:v>Visitas Temáticas y Museos</c:v>
                </c:pt>
                <c:pt idx="2">
                  <c:v>Total Visitantes</c:v>
                </c:pt>
              </c:strCache>
            </c:strRef>
          </c:cat>
          <c:val>
            <c:numRef>
              <c:f>Hoja1!$C$2:$C$4</c:f>
              <c:numCache>
                <c:formatCode>#,##0</c:formatCode>
                <c:ptCount val="3"/>
                <c:pt idx="0">
                  <c:v>110569</c:v>
                </c:pt>
                <c:pt idx="1">
                  <c:v>23011</c:v>
                </c:pt>
                <c:pt idx="2">
                  <c:v>133580</c:v>
                </c:pt>
              </c:numCache>
            </c:numRef>
          </c:val>
          <c:extLst>
            <c:ext xmlns:c16="http://schemas.microsoft.com/office/drawing/2014/chart" uri="{C3380CC4-5D6E-409C-BE32-E72D297353CC}">
              <c16:uniqueId val="{00000001-E8EA-4FC3-A447-ABCC9A63EDC0}"/>
            </c:ext>
          </c:extLst>
        </c:ser>
        <c:ser>
          <c:idx val="2"/>
          <c:order val="2"/>
          <c:tx>
            <c:strRef>
              <c:f>Hoja1!$D$1</c:f>
              <c:strCache>
                <c:ptCount val="1"/>
                <c:pt idx="0">
                  <c:v>2020</c:v>
                </c:pt>
              </c:strCache>
            </c:strRef>
          </c:tx>
          <c:spPr>
            <a:solidFill>
              <a:schemeClr val="tx1">
                <a:lumMod val="50000"/>
                <a:lumOff val="50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Aleo" panose="00000500000000000000" pitchFamily="2" charset="0"/>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Hoja1!$A$2:$A$4</c:f>
              <c:strCache>
                <c:ptCount val="3"/>
                <c:pt idx="0">
                  <c:v>Asistentes Exhibiciones</c:v>
                </c:pt>
                <c:pt idx="1">
                  <c:v>Visitas Temáticas y Museos</c:v>
                </c:pt>
                <c:pt idx="2">
                  <c:v>Total Visitantes</c:v>
                </c:pt>
              </c:strCache>
            </c:strRef>
          </c:cat>
          <c:val>
            <c:numRef>
              <c:f>Hoja1!$D$2:$D$4</c:f>
              <c:numCache>
                <c:formatCode>#,##0</c:formatCode>
                <c:ptCount val="3"/>
                <c:pt idx="0">
                  <c:v>22344</c:v>
                </c:pt>
                <c:pt idx="1">
                  <c:v>5414</c:v>
                </c:pt>
                <c:pt idx="2">
                  <c:v>27758</c:v>
                </c:pt>
              </c:numCache>
            </c:numRef>
          </c:val>
          <c:extLst>
            <c:ext xmlns:c16="http://schemas.microsoft.com/office/drawing/2014/chart" uri="{C3380CC4-5D6E-409C-BE32-E72D297353CC}">
              <c16:uniqueId val="{00000002-E8EA-4FC3-A447-ABCC9A63EDC0}"/>
            </c:ext>
          </c:extLst>
        </c:ser>
        <c:dLbls>
          <c:dLblPos val="inEnd"/>
          <c:showLegendKey val="0"/>
          <c:showVal val="1"/>
          <c:showCatName val="0"/>
          <c:showSerName val="0"/>
          <c:showPercent val="0"/>
          <c:showBubbleSize val="0"/>
        </c:dLbls>
        <c:gapWidth val="100"/>
        <c:overlap val="-24"/>
        <c:axId val="1609384496"/>
        <c:axId val="1609404880"/>
      </c:barChart>
      <c:catAx>
        <c:axId val="16093844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Aleo" panose="00000500000000000000" pitchFamily="2" charset="0"/>
                <a:ea typeface="+mn-ea"/>
                <a:cs typeface="+mn-cs"/>
              </a:defRPr>
            </a:pPr>
            <a:endParaRPr lang="es-ES"/>
          </a:p>
        </c:txPr>
        <c:crossAx val="1609404880"/>
        <c:crosses val="autoZero"/>
        <c:auto val="1"/>
        <c:lblAlgn val="ctr"/>
        <c:lblOffset val="100"/>
        <c:noMultiLvlLbl val="0"/>
      </c:catAx>
      <c:valAx>
        <c:axId val="160940488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Aleo" panose="00000500000000000000" pitchFamily="2" charset="0"/>
                <a:ea typeface="+mn-ea"/>
                <a:cs typeface="+mn-cs"/>
              </a:defRPr>
            </a:pPr>
            <a:endParaRPr lang="es-ES"/>
          </a:p>
        </c:txPr>
        <c:crossAx val="160938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Aleo" panose="00000500000000000000" pitchFamily="2" charset="0"/>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latin typeface="Aleo" panose="00000500000000000000" pitchFamily="2" charset="0"/>
              </a:rPr>
              <a:t>Plantilla Caballos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S"/>
        </a:p>
      </c:txPr>
    </c:title>
    <c:autoTitleDeleted val="0"/>
    <c:plotArea>
      <c:layout/>
      <c:pieChart>
        <c:varyColors val="1"/>
        <c:ser>
          <c:idx val="0"/>
          <c:order val="0"/>
          <c:tx>
            <c:strRef>
              <c:f>Hoja1!$B$1</c:f>
              <c:strCache>
                <c:ptCount val="1"/>
                <c:pt idx="0">
                  <c:v>Caballos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B64-427C-94D5-3FC9E7EF415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B64-427C-94D5-3FC9E7EF415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B64-427C-94D5-3FC9E7EF415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B64-427C-94D5-3FC9E7EF415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Aleo" panose="00000500000000000000" pitchFamily="2" charset="0"/>
                    <a:ea typeface="+mn-ea"/>
                    <a:cs typeface="+mn-cs"/>
                  </a:defRPr>
                </a:pPr>
                <a:endParaRPr lang="es-E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4"/>
                <c:pt idx="0">
                  <c:v>FREAAE</c:v>
                </c:pt>
                <c:pt idx="1">
                  <c:v>FESCCR</c:v>
                </c:pt>
                <c:pt idx="2">
                  <c:v>Hierro del Bocado</c:v>
                </c:pt>
                <c:pt idx="3">
                  <c:v>Otros Ganaderos </c:v>
                </c:pt>
              </c:strCache>
            </c:strRef>
          </c:cat>
          <c:val>
            <c:numRef>
              <c:f>Hoja1!$B$2:$B$5</c:f>
              <c:numCache>
                <c:formatCode>General</c:formatCode>
                <c:ptCount val="4"/>
                <c:pt idx="0">
                  <c:v>85</c:v>
                </c:pt>
                <c:pt idx="1">
                  <c:v>22</c:v>
                </c:pt>
                <c:pt idx="2">
                  <c:v>3</c:v>
                </c:pt>
                <c:pt idx="3">
                  <c:v>13</c:v>
                </c:pt>
              </c:numCache>
            </c:numRef>
          </c:val>
          <c:extLst>
            <c:ext xmlns:c16="http://schemas.microsoft.com/office/drawing/2014/chart" uri="{C3380CC4-5D6E-409C-BE32-E72D297353CC}">
              <c16:uniqueId val="{00000000-AC00-44FF-9503-E45E5921BD4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leo" panose="00000500000000000000" pitchFamily="2" charset="0"/>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00F4D6D-82D0-42B0-A943-C823D2BEDEE7}"/>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28A1E494-C6E8-4A73-B278-46625E11D366}"/>
              </a:ext>
            </a:extLst>
          </p:cNvPr>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35B07AE0-072B-46BF-A88B-312EBF7286BF}" type="datetimeFigureOut">
              <a:rPr lang="es-ES" smtClean="0"/>
              <a:t>15/03/2021</a:t>
            </a:fld>
            <a:endParaRPr lang="es-ES"/>
          </a:p>
        </p:txBody>
      </p:sp>
      <p:sp>
        <p:nvSpPr>
          <p:cNvPr id="4" name="Marcador de pie de página 3">
            <a:extLst>
              <a:ext uri="{FF2B5EF4-FFF2-40B4-BE49-F238E27FC236}">
                <a16:creationId xmlns:a16="http://schemas.microsoft.com/office/drawing/2014/main" id="{3C4C2BAD-1F78-4A26-B32E-C9EE779B0EE4}"/>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44186F0C-5C5C-46B2-B846-E2F6BE4E9178}"/>
              </a:ext>
            </a:extLst>
          </p:cNvPr>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30D33478-1D44-45AF-8F1A-82B9F16B5EA0}" type="slidenum">
              <a:rPr lang="es-ES" smtClean="0"/>
              <a:t>‹Nº›</a:t>
            </a:fld>
            <a:endParaRPr lang="es-ES"/>
          </a:p>
        </p:txBody>
      </p:sp>
    </p:spTree>
    <p:extLst>
      <p:ext uri="{BB962C8B-B14F-4D97-AF65-F5344CB8AC3E}">
        <p14:creationId xmlns:p14="http://schemas.microsoft.com/office/powerpoint/2010/main" val="3543122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7D64B83F-788D-44AB-AA54-C0E9E6E08195}" type="datetimeFigureOut">
              <a:rPr lang="es-ES" smtClean="0"/>
              <a:t>15/03/2021</a:t>
            </a:fld>
            <a:endParaRPr lang="es-ES"/>
          </a:p>
        </p:txBody>
      </p:sp>
      <p:sp>
        <p:nvSpPr>
          <p:cNvPr id="4" name="Marcador de imagen d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EFF58DAD-35B6-4A42-8635-BD09FC4B95C3}" type="slidenum">
              <a:rPr lang="es-ES" smtClean="0"/>
              <a:t>‹Nº›</a:t>
            </a:fld>
            <a:endParaRPr lang="es-ES"/>
          </a:p>
        </p:txBody>
      </p:sp>
    </p:spTree>
    <p:extLst>
      <p:ext uri="{BB962C8B-B14F-4D97-AF65-F5344CB8AC3E}">
        <p14:creationId xmlns:p14="http://schemas.microsoft.com/office/powerpoint/2010/main" val="358753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22F5-C166-4A91-BE18-E9A46781C9A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301CD6-66D2-4F78-ABD8-4E0FA3F8AD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06DF7D2-F573-4996-B8A3-4078EF1CE182}"/>
              </a:ext>
            </a:extLst>
          </p:cNvPr>
          <p:cNvSpPr>
            <a:spLocks noGrp="1"/>
          </p:cNvSpPr>
          <p:nvPr>
            <p:ph type="dt" sz="half" idx="10"/>
          </p:nvPr>
        </p:nvSpPr>
        <p:spPr/>
        <p:txBody>
          <a:bodyPr/>
          <a:lstStyle/>
          <a:p>
            <a:fld id="{603FC2AF-5408-431F-9694-71950DC9DCBF}" type="datetimeFigureOut">
              <a:rPr lang="es-ES" smtClean="0"/>
              <a:t>15/03/2021</a:t>
            </a:fld>
            <a:endParaRPr lang="es-ES"/>
          </a:p>
        </p:txBody>
      </p:sp>
      <p:sp>
        <p:nvSpPr>
          <p:cNvPr id="5" name="Marcador de pie de página 4">
            <a:extLst>
              <a:ext uri="{FF2B5EF4-FFF2-40B4-BE49-F238E27FC236}">
                <a16:creationId xmlns:a16="http://schemas.microsoft.com/office/drawing/2014/main" id="{36C08569-357B-486E-9C5B-85A577D4A6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A8C1F2-4243-4E90-B3C8-8FAD20CF42C4}"/>
              </a:ext>
            </a:extLst>
          </p:cNvPr>
          <p:cNvSpPr>
            <a:spLocks noGrp="1"/>
          </p:cNvSpPr>
          <p:nvPr>
            <p:ph type="sldNum" sz="quarter" idx="12"/>
          </p:nvPr>
        </p:nvSpPr>
        <p:spPr/>
        <p:txBody>
          <a:bodyPr/>
          <a:lstStyle/>
          <a:p>
            <a:fld id="{34C07337-3876-4528-B777-89E7775BF7F5}" type="slidenum">
              <a:rPr lang="es-ES" smtClean="0"/>
              <a:t>‹Nº›</a:t>
            </a:fld>
            <a:endParaRPr lang="es-ES"/>
          </a:p>
        </p:txBody>
      </p:sp>
    </p:spTree>
    <p:extLst>
      <p:ext uri="{BB962C8B-B14F-4D97-AF65-F5344CB8AC3E}">
        <p14:creationId xmlns:p14="http://schemas.microsoft.com/office/powerpoint/2010/main" val="2145195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6FF64B-896F-447B-97EB-8724647F6D4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19CD707-F934-47E7-A2E4-A1975D0482B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F8C5400-A73B-4CFC-B6AA-2435EBDD294C}"/>
              </a:ext>
            </a:extLst>
          </p:cNvPr>
          <p:cNvSpPr>
            <a:spLocks noGrp="1"/>
          </p:cNvSpPr>
          <p:nvPr>
            <p:ph type="dt" sz="half" idx="10"/>
          </p:nvPr>
        </p:nvSpPr>
        <p:spPr/>
        <p:txBody>
          <a:bodyPr/>
          <a:lstStyle/>
          <a:p>
            <a:fld id="{603FC2AF-5408-431F-9694-71950DC9DCBF}" type="datetimeFigureOut">
              <a:rPr lang="es-ES" smtClean="0"/>
              <a:t>15/03/2021</a:t>
            </a:fld>
            <a:endParaRPr lang="es-ES"/>
          </a:p>
        </p:txBody>
      </p:sp>
      <p:sp>
        <p:nvSpPr>
          <p:cNvPr id="5" name="Marcador de pie de página 4">
            <a:extLst>
              <a:ext uri="{FF2B5EF4-FFF2-40B4-BE49-F238E27FC236}">
                <a16:creationId xmlns:a16="http://schemas.microsoft.com/office/drawing/2014/main" id="{FF735128-1910-4F6A-BE4F-BCD17288E0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DF852FF-1F7F-4F66-8DB5-811022A1223B}"/>
              </a:ext>
            </a:extLst>
          </p:cNvPr>
          <p:cNvSpPr>
            <a:spLocks noGrp="1"/>
          </p:cNvSpPr>
          <p:nvPr>
            <p:ph type="sldNum" sz="quarter" idx="12"/>
          </p:nvPr>
        </p:nvSpPr>
        <p:spPr/>
        <p:txBody>
          <a:bodyPr/>
          <a:lstStyle/>
          <a:p>
            <a:fld id="{34C07337-3876-4528-B777-89E7775BF7F5}" type="slidenum">
              <a:rPr lang="es-ES" smtClean="0"/>
              <a:t>‹Nº›</a:t>
            </a:fld>
            <a:endParaRPr lang="es-ES"/>
          </a:p>
        </p:txBody>
      </p:sp>
    </p:spTree>
    <p:extLst>
      <p:ext uri="{BB962C8B-B14F-4D97-AF65-F5344CB8AC3E}">
        <p14:creationId xmlns:p14="http://schemas.microsoft.com/office/powerpoint/2010/main" val="278179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22E0B27-F7C5-4C0C-B0AA-C19FCECFCA6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91F3A7A-F0D6-4896-8A9D-857E93CC62D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DAA4A6-B4A0-47A4-9637-9953FDB5ACBC}"/>
              </a:ext>
            </a:extLst>
          </p:cNvPr>
          <p:cNvSpPr>
            <a:spLocks noGrp="1"/>
          </p:cNvSpPr>
          <p:nvPr>
            <p:ph type="dt" sz="half" idx="10"/>
          </p:nvPr>
        </p:nvSpPr>
        <p:spPr/>
        <p:txBody>
          <a:bodyPr/>
          <a:lstStyle/>
          <a:p>
            <a:fld id="{603FC2AF-5408-431F-9694-71950DC9DCBF}" type="datetimeFigureOut">
              <a:rPr lang="es-ES" smtClean="0"/>
              <a:t>15/03/2021</a:t>
            </a:fld>
            <a:endParaRPr lang="es-ES"/>
          </a:p>
        </p:txBody>
      </p:sp>
      <p:sp>
        <p:nvSpPr>
          <p:cNvPr id="5" name="Marcador de pie de página 4">
            <a:extLst>
              <a:ext uri="{FF2B5EF4-FFF2-40B4-BE49-F238E27FC236}">
                <a16:creationId xmlns:a16="http://schemas.microsoft.com/office/drawing/2014/main" id="{B8854EC9-1221-4C78-9CC5-7EDD5DB8DD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BCC51E-FE53-49B4-8A08-3932A50441D8}"/>
              </a:ext>
            </a:extLst>
          </p:cNvPr>
          <p:cNvSpPr>
            <a:spLocks noGrp="1"/>
          </p:cNvSpPr>
          <p:nvPr>
            <p:ph type="sldNum" sz="quarter" idx="12"/>
          </p:nvPr>
        </p:nvSpPr>
        <p:spPr/>
        <p:txBody>
          <a:bodyPr/>
          <a:lstStyle/>
          <a:p>
            <a:fld id="{34C07337-3876-4528-B777-89E7775BF7F5}" type="slidenum">
              <a:rPr lang="es-ES" smtClean="0"/>
              <a:t>‹Nº›</a:t>
            </a:fld>
            <a:endParaRPr lang="es-ES"/>
          </a:p>
        </p:txBody>
      </p:sp>
    </p:spTree>
    <p:extLst>
      <p:ext uri="{BB962C8B-B14F-4D97-AF65-F5344CB8AC3E}">
        <p14:creationId xmlns:p14="http://schemas.microsoft.com/office/powerpoint/2010/main" val="98208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71B38F-CD09-4DB0-9F54-DE3140E2DFA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ECBBB2F-90C7-4C02-8F0C-908815B55E2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E7AA8F1-32D4-4EAB-A793-1F4AAD5A5C22}"/>
              </a:ext>
            </a:extLst>
          </p:cNvPr>
          <p:cNvSpPr>
            <a:spLocks noGrp="1"/>
          </p:cNvSpPr>
          <p:nvPr>
            <p:ph type="dt" sz="half" idx="10"/>
          </p:nvPr>
        </p:nvSpPr>
        <p:spPr/>
        <p:txBody>
          <a:bodyPr/>
          <a:lstStyle/>
          <a:p>
            <a:fld id="{603FC2AF-5408-431F-9694-71950DC9DCBF}" type="datetimeFigureOut">
              <a:rPr lang="es-ES" smtClean="0"/>
              <a:t>15/03/2021</a:t>
            </a:fld>
            <a:endParaRPr lang="es-ES"/>
          </a:p>
        </p:txBody>
      </p:sp>
      <p:sp>
        <p:nvSpPr>
          <p:cNvPr id="5" name="Marcador de pie de página 4">
            <a:extLst>
              <a:ext uri="{FF2B5EF4-FFF2-40B4-BE49-F238E27FC236}">
                <a16:creationId xmlns:a16="http://schemas.microsoft.com/office/drawing/2014/main" id="{C2766B61-1265-42CD-AA78-DA0FC3E9815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20F6FBE-4E2A-4C39-AD59-59DC1939EF02}"/>
              </a:ext>
            </a:extLst>
          </p:cNvPr>
          <p:cNvSpPr>
            <a:spLocks noGrp="1"/>
          </p:cNvSpPr>
          <p:nvPr>
            <p:ph type="sldNum" sz="quarter" idx="12"/>
          </p:nvPr>
        </p:nvSpPr>
        <p:spPr/>
        <p:txBody>
          <a:bodyPr/>
          <a:lstStyle/>
          <a:p>
            <a:fld id="{34C07337-3876-4528-B777-89E7775BF7F5}" type="slidenum">
              <a:rPr lang="es-ES" smtClean="0"/>
              <a:t>‹Nº›</a:t>
            </a:fld>
            <a:endParaRPr lang="es-ES"/>
          </a:p>
        </p:txBody>
      </p:sp>
    </p:spTree>
    <p:extLst>
      <p:ext uri="{BB962C8B-B14F-4D97-AF65-F5344CB8AC3E}">
        <p14:creationId xmlns:p14="http://schemas.microsoft.com/office/powerpoint/2010/main" val="2641917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89B0AC-F91F-482D-BA04-B9E467B61DB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695878-FF71-4E63-8CC1-0D5FB4750A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2D798B-48CA-44CF-B857-0E6F06EC80BA}"/>
              </a:ext>
            </a:extLst>
          </p:cNvPr>
          <p:cNvSpPr>
            <a:spLocks noGrp="1"/>
          </p:cNvSpPr>
          <p:nvPr>
            <p:ph type="dt" sz="half" idx="10"/>
          </p:nvPr>
        </p:nvSpPr>
        <p:spPr/>
        <p:txBody>
          <a:bodyPr/>
          <a:lstStyle/>
          <a:p>
            <a:fld id="{603FC2AF-5408-431F-9694-71950DC9DCBF}" type="datetimeFigureOut">
              <a:rPr lang="es-ES" smtClean="0"/>
              <a:t>15/03/2021</a:t>
            </a:fld>
            <a:endParaRPr lang="es-ES"/>
          </a:p>
        </p:txBody>
      </p:sp>
      <p:sp>
        <p:nvSpPr>
          <p:cNvPr id="5" name="Marcador de pie de página 4">
            <a:extLst>
              <a:ext uri="{FF2B5EF4-FFF2-40B4-BE49-F238E27FC236}">
                <a16:creationId xmlns:a16="http://schemas.microsoft.com/office/drawing/2014/main" id="{A18356F2-CC17-499C-93EA-DD6DDAFBCA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3D4E468-AD44-4877-8EC8-FBB33FA45F62}"/>
              </a:ext>
            </a:extLst>
          </p:cNvPr>
          <p:cNvSpPr>
            <a:spLocks noGrp="1"/>
          </p:cNvSpPr>
          <p:nvPr>
            <p:ph type="sldNum" sz="quarter" idx="12"/>
          </p:nvPr>
        </p:nvSpPr>
        <p:spPr/>
        <p:txBody>
          <a:bodyPr/>
          <a:lstStyle/>
          <a:p>
            <a:fld id="{34C07337-3876-4528-B777-89E7775BF7F5}" type="slidenum">
              <a:rPr lang="es-ES" smtClean="0"/>
              <a:t>‹Nº›</a:t>
            </a:fld>
            <a:endParaRPr lang="es-ES"/>
          </a:p>
        </p:txBody>
      </p:sp>
    </p:spTree>
    <p:extLst>
      <p:ext uri="{BB962C8B-B14F-4D97-AF65-F5344CB8AC3E}">
        <p14:creationId xmlns:p14="http://schemas.microsoft.com/office/powerpoint/2010/main" val="126914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2D554F-6A93-4FA0-A262-4822758673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E0B238E-1232-4027-A66E-42BE464B7A0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0F89F59-3D31-4729-AE65-3063B78F2ED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05CD41F-184F-4312-A3D2-56BB8359E113}"/>
              </a:ext>
            </a:extLst>
          </p:cNvPr>
          <p:cNvSpPr>
            <a:spLocks noGrp="1"/>
          </p:cNvSpPr>
          <p:nvPr>
            <p:ph type="dt" sz="half" idx="10"/>
          </p:nvPr>
        </p:nvSpPr>
        <p:spPr/>
        <p:txBody>
          <a:bodyPr/>
          <a:lstStyle/>
          <a:p>
            <a:fld id="{603FC2AF-5408-431F-9694-71950DC9DCBF}" type="datetimeFigureOut">
              <a:rPr lang="es-ES" smtClean="0"/>
              <a:t>15/03/2021</a:t>
            </a:fld>
            <a:endParaRPr lang="es-ES"/>
          </a:p>
        </p:txBody>
      </p:sp>
      <p:sp>
        <p:nvSpPr>
          <p:cNvPr id="6" name="Marcador de pie de página 5">
            <a:extLst>
              <a:ext uri="{FF2B5EF4-FFF2-40B4-BE49-F238E27FC236}">
                <a16:creationId xmlns:a16="http://schemas.microsoft.com/office/drawing/2014/main" id="{90731927-87C8-4A10-B361-E4FA9B30390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A3195D6-0A7D-47E8-89AD-9114236C0F52}"/>
              </a:ext>
            </a:extLst>
          </p:cNvPr>
          <p:cNvSpPr>
            <a:spLocks noGrp="1"/>
          </p:cNvSpPr>
          <p:nvPr>
            <p:ph type="sldNum" sz="quarter" idx="12"/>
          </p:nvPr>
        </p:nvSpPr>
        <p:spPr/>
        <p:txBody>
          <a:bodyPr/>
          <a:lstStyle/>
          <a:p>
            <a:fld id="{34C07337-3876-4528-B777-89E7775BF7F5}" type="slidenum">
              <a:rPr lang="es-ES" smtClean="0"/>
              <a:t>‹Nº›</a:t>
            </a:fld>
            <a:endParaRPr lang="es-ES"/>
          </a:p>
        </p:txBody>
      </p:sp>
    </p:spTree>
    <p:extLst>
      <p:ext uri="{BB962C8B-B14F-4D97-AF65-F5344CB8AC3E}">
        <p14:creationId xmlns:p14="http://schemas.microsoft.com/office/powerpoint/2010/main" val="83568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2E36A-2DC7-43F2-BB10-F920AB3F306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A6D002A-CB9D-44C3-AB03-B25620E859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0B2A9C3-550C-4057-BDF1-2D84E7A3A8C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BF64352-C1A5-431F-8013-A6237CD53A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1FC6F79-D15A-4C43-91DF-B82F9212F1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767AEEF-8FB1-4843-8D07-AEA8FAED3D5B}"/>
              </a:ext>
            </a:extLst>
          </p:cNvPr>
          <p:cNvSpPr>
            <a:spLocks noGrp="1"/>
          </p:cNvSpPr>
          <p:nvPr>
            <p:ph type="dt" sz="half" idx="10"/>
          </p:nvPr>
        </p:nvSpPr>
        <p:spPr/>
        <p:txBody>
          <a:bodyPr/>
          <a:lstStyle/>
          <a:p>
            <a:fld id="{603FC2AF-5408-431F-9694-71950DC9DCBF}" type="datetimeFigureOut">
              <a:rPr lang="es-ES" smtClean="0"/>
              <a:t>15/03/2021</a:t>
            </a:fld>
            <a:endParaRPr lang="es-ES"/>
          </a:p>
        </p:txBody>
      </p:sp>
      <p:sp>
        <p:nvSpPr>
          <p:cNvPr id="8" name="Marcador de pie de página 7">
            <a:extLst>
              <a:ext uri="{FF2B5EF4-FFF2-40B4-BE49-F238E27FC236}">
                <a16:creationId xmlns:a16="http://schemas.microsoft.com/office/drawing/2014/main" id="{3108E70F-0F53-4D60-8B03-D48B143659C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6D371A4-BC1C-47BB-BA27-2FEEF3A0E7BC}"/>
              </a:ext>
            </a:extLst>
          </p:cNvPr>
          <p:cNvSpPr>
            <a:spLocks noGrp="1"/>
          </p:cNvSpPr>
          <p:nvPr>
            <p:ph type="sldNum" sz="quarter" idx="12"/>
          </p:nvPr>
        </p:nvSpPr>
        <p:spPr/>
        <p:txBody>
          <a:bodyPr/>
          <a:lstStyle/>
          <a:p>
            <a:fld id="{34C07337-3876-4528-B777-89E7775BF7F5}" type="slidenum">
              <a:rPr lang="es-ES" smtClean="0"/>
              <a:t>‹Nº›</a:t>
            </a:fld>
            <a:endParaRPr lang="es-ES"/>
          </a:p>
        </p:txBody>
      </p:sp>
    </p:spTree>
    <p:extLst>
      <p:ext uri="{BB962C8B-B14F-4D97-AF65-F5344CB8AC3E}">
        <p14:creationId xmlns:p14="http://schemas.microsoft.com/office/powerpoint/2010/main" val="325079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64D151-32A7-459D-9ADC-CFCF8BEAB42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A4343E3-F628-4CB5-96C7-D91D69F77C4F}"/>
              </a:ext>
            </a:extLst>
          </p:cNvPr>
          <p:cNvSpPr>
            <a:spLocks noGrp="1"/>
          </p:cNvSpPr>
          <p:nvPr>
            <p:ph type="dt" sz="half" idx="10"/>
          </p:nvPr>
        </p:nvSpPr>
        <p:spPr/>
        <p:txBody>
          <a:bodyPr/>
          <a:lstStyle/>
          <a:p>
            <a:fld id="{603FC2AF-5408-431F-9694-71950DC9DCBF}" type="datetimeFigureOut">
              <a:rPr lang="es-ES" smtClean="0"/>
              <a:t>15/03/2021</a:t>
            </a:fld>
            <a:endParaRPr lang="es-ES"/>
          </a:p>
        </p:txBody>
      </p:sp>
      <p:sp>
        <p:nvSpPr>
          <p:cNvPr id="4" name="Marcador de pie de página 3">
            <a:extLst>
              <a:ext uri="{FF2B5EF4-FFF2-40B4-BE49-F238E27FC236}">
                <a16:creationId xmlns:a16="http://schemas.microsoft.com/office/drawing/2014/main" id="{A67A3DC9-6ABD-4683-B82A-1BE63A10482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634C3D1-4FB5-488A-AA5F-6EBD7126BFA9}"/>
              </a:ext>
            </a:extLst>
          </p:cNvPr>
          <p:cNvSpPr>
            <a:spLocks noGrp="1"/>
          </p:cNvSpPr>
          <p:nvPr>
            <p:ph type="sldNum" sz="quarter" idx="12"/>
          </p:nvPr>
        </p:nvSpPr>
        <p:spPr/>
        <p:txBody>
          <a:bodyPr/>
          <a:lstStyle/>
          <a:p>
            <a:fld id="{34C07337-3876-4528-B777-89E7775BF7F5}" type="slidenum">
              <a:rPr lang="es-ES" smtClean="0"/>
              <a:t>‹Nº›</a:t>
            </a:fld>
            <a:endParaRPr lang="es-ES"/>
          </a:p>
        </p:txBody>
      </p:sp>
    </p:spTree>
    <p:extLst>
      <p:ext uri="{BB962C8B-B14F-4D97-AF65-F5344CB8AC3E}">
        <p14:creationId xmlns:p14="http://schemas.microsoft.com/office/powerpoint/2010/main" val="116127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C812D3-F630-4B2B-A0F9-ACA536DA037C}"/>
              </a:ext>
            </a:extLst>
          </p:cNvPr>
          <p:cNvSpPr>
            <a:spLocks noGrp="1"/>
          </p:cNvSpPr>
          <p:nvPr>
            <p:ph type="dt" sz="half" idx="10"/>
          </p:nvPr>
        </p:nvSpPr>
        <p:spPr/>
        <p:txBody>
          <a:bodyPr/>
          <a:lstStyle/>
          <a:p>
            <a:fld id="{603FC2AF-5408-431F-9694-71950DC9DCBF}" type="datetimeFigureOut">
              <a:rPr lang="es-ES" smtClean="0"/>
              <a:t>15/03/2021</a:t>
            </a:fld>
            <a:endParaRPr lang="es-ES"/>
          </a:p>
        </p:txBody>
      </p:sp>
      <p:sp>
        <p:nvSpPr>
          <p:cNvPr id="3" name="Marcador de pie de página 2">
            <a:extLst>
              <a:ext uri="{FF2B5EF4-FFF2-40B4-BE49-F238E27FC236}">
                <a16:creationId xmlns:a16="http://schemas.microsoft.com/office/drawing/2014/main" id="{1067BB17-D4E9-4F89-988A-1A8245EE23D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0C726B2-30BE-4C4A-9F5D-E73C28F0C964}"/>
              </a:ext>
            </a:extLst>
          </p:cNvPr>
          <p:cNvSpPr>
            <a:spLocks noGrp="1"/>
          </p:cNvSpPr>
          <p:nvPr>
            <p:ph type="sldNum" sz="quarter" idx="12"/>
          </p:nvPr>
        </p:nvSpPr>
        <p:spPr/>
        <p:txBody>
          <a:bodyPr/>
          <a:lstStyle/>
          <a:p>
            <a:fld id="{34C07337-3876-4528-B777-89E7775BF7F5}" type="slidenum">
              <a:rPr lang="es-ES" smtClean="0"/>
              <a:t>‹Nº›</a:t>
            </a:fld>
            <a:endParaRPr lang="es-ES"/>
          </a:p>
        </p:txBody>
      </p:sp>
    </p:spTree>
    <p:extLst>
      <p:ext uri="{BB962C8B-B14F-4D97-AF65-F5344CB8AC3E}">
        <p14:creationId xmlns:p14="http://schemas.microsoft.com/office/powerpoint/2010/main" val="358238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89820-3AD1-4723-89EE-6D0D92FE30C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0ABB28-8A69-4EAC-855A-1AC0B4FCD6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D2797F4-FE58-451D-B49A-3D8E15225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2FDEC0E-D406-4A33-8280-B9CE7838D6B3}"/>
              </a:ext>
            </a:extLst>
          </p:cNvPr>
          <p:cNvSpPr>
            <a:spLocks noGrp="1"/>
          </p:cNvSpPr>
          <p:nvPr>
            <p:ph type="dt" sz="half" idx="10"/>
          </p:nvPr>
        </p:nvSpPr>
        <p:spPr/>
        <p:txBody>
          <a:bodyPr/>
          <a:lstStyle/>
          <a:p>
            <a:fld id="{603FC2AF-5408-431F-9694-71950DC9DCBF}" type="datetimeFigureOut">
              <a:rPr lang="es-ES" smtClean="0"/>
              <a:t>15/03/2021</a:t>
            </a:fld>
            <a:endParaRPr lang="es-ES"/>
          </a:p>
        </p:txBody>
      </p:sp>
      <p:sp>
        <p:nvSpPr>
          <p:cNvPr id="6" name="Marcador de pie de página 5">
            <a:extLst>
              <a:ext uri="{FF2B5EF4-FFF2-40B4-BE49-F238E27FC236}">
                <a16:creationId xmlns:a16="http://schemas.microsoft.com/office/drawing/2014/main" id="{D4E905F4-3734-4D54-BCBD-8F83EBFB9B0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013694C-FAAB-4E7E-AE90-57C17755B6F1}"/>
              </a:ext>
            </a:extLst>
          </p:cNvPr>
          <p:cNvSpPr>
            <a:spLocks noGrp="1"/>
          </p:cNvSpPr>
          <p:nvPr>
            <p:ph type="sldNum" sz="quarter" idx="12"/>
          </p:nvPr>
        </p:nvSpPr>
        <p:spPr/>
        <p:txBody>
          <a:bodyPr/>
          <a:lstStyle/>
          <a:p>
            <a:fld id="{34C07337-3876-4528-B777-89E7775BF7F5}" type="slidenum">
              <a:rPr lang="es-ES" smtClean="0"/>
              <a:t>‹Nº›</a:t>
            </a:fld>
            <a:endParaRPr lang="es-ES"/>
          </a:p>
        </p:txBody>
      </p:sp>
    </p:spTree>
    <p:extLst>
      <p:ext uri="{BB962C8B-B14F-4D97-AF65-F5344CB8AC3E}">
        <p14:creationId xmlns:p14="http://schemas.microsoft.com/office/powerpoint/2010/main" val="204107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D716B-9145-47A5-A266-9BB5785081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D680F13-B837-44E6-9AF3-6AD0FE549F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A54B284-E0B7-4CC7-8293-11E04124D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DED0DB-E9E6-47FE-8EA8-A843B74C34F3}"/>
              </a:ext>
            </a:extLst>
          </p:cNvPr>
          <p:cNvSpPr>
            <a:spLocks noGrp="1"/>
          </p:cNvSpPr>
          <p:nvPr>
            <p:ph type="dt" sz="half" idx="10"/>
          </p:nvPr>
        </p:nvSpPr>
        <p:spPr/>
        <p:txBody>
          <a:bodyPr/>
          <a:lstStyle/>
          <a:p>
            <a:fld id="{603FC2AF-5408-431F-9694-71950DC9DCBF}" type="datetimeFigureOut">
              <a:rPr lang="es-ES" smtClean="0"/>
              <a:t>15/03/2021</a:t>
            </a:fld>
            <a:endParaRPr lang="es-ES"/>
          </a:p>
        </p:txBody>
      </p:sp>
      <p:sp>
        <p:nvSpPr>
          <p:cNvPr id="6" name="Marcador de pie de página 5">
            <a:extLst>
              <a:ext uri="{FF2B5EF4-FFF2-40B4-BE49-F238E27FC236}">
                <a16:creationId xmlns:a16="http://schemas.microsoft.com/office/drawing/2014/main" id="{9F092765-46D8-41E7-9166-67802A4FCF1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36CB695-4936-421C-8209-BA39BFE47422}"/>
              </a:ext>
            </a:extLst>
          </p:cNvPr>
          <p:cNvSpPr>
            <a:spLocks noGrp="1"/>
          </p:cNvSpPr>
          <p:nvPr>
            <p:ph type="sldNum" sz="quarter" idx="12"/>
          </p:nvPr>
        </p:nvSpPr>
        <p:spPr/>
        <p:txBody>
          <a:bodyPr/>
          <a:lstStyle/>
          <a:p>
            <a:fld id="{34C07337-3876-4528-B777-89E7775BF7F5}" type="slidenum">
              <a:rPr lang="es-ES" smtClean="0"/>
              <a:t>‹Nº›</a:t>
            </a:fld>
            <a:endParaRPr lang="es-ES"/>
          </a:p>
        </p:txBody>
      </p:sp>
    </p:spTree>
    <p:extLst>
      <p:ext uri="{BB962C8B-B14F-4D97-AF65-F5344CB8AC3E}">
        <p14:creationId xmlns:p14="http://schemas.microsoft.com/office/powerpoint/2010/main" val="220143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918D33D-38B3-4CE0-B631-7ED82D0B71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3276213-8F9B-42DB-ACE0-D21111C1F9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900EEA-C5F5-4157-B998-08A16C4EF6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FC2AF-5408-431F-9694-71950DC9DCBF}" type="datetimeFigureOut">
              <a:rPr lang="es-ES" smtClean="0"/>
              <a:t>15/03/2021</a:t>
            </a:fld>
            <a:endParaRPr lang="es-ES"/>
          </a:p>
        </p:txBody>
      </p:sp>
      <p:sp>
        <p:nvSpPr>
          <p:cNvPr id="5" name="Marcador de pie de página 4">
            <a:extLst>
              <a:ext uri="{FF2B5EF4-FFF2-40B4-BE49-F238E27FC236}">
                <a16:creationId xmlns:a16="http://schemas.microsoft.com/office/drawing/2014/main" id="{481BFDBF-B61C-44DA-B554-501247FF92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BD638AA-30DF-482E-A36C-EE7A731A35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07337-3876-4528-B777-89E7775BF7F5}" type="slidenum">
              <a:rPr lang="es-ES" smtClean="0"/>
              <a:t>‹Nº›</a:t>
            </a:fld>
            <a:endParaRPr lang="es-ES"/>
          </a:p>
        </p:txBody>
      </p:sp>
    </p:spTree>
    <p:extLst>
      <p:ext uri="{BB962C8B-B14F-4D97-AF65-F5344CB8AC3E}">
        <p14:creationId xmlns:p14="http://schemas.microsoft.com/office/powerpoint/2010/main" val="3528767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6.jpg"/><Relationship Id="rId1" Type="http://schemas.openxmlformats.org/officeDocument/2006/relationships/slideLayout" Target="../slideLayouts/slideLayout4.xml"/><Relationship Id="rId5" Type="http://schemas.openxmlformats.org/officeDocument/2006/relationships/image" Target="../media/image48.jpg"/><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2000" b="-20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73CA21-D2F9-49CF-AF0A-1FEAAA4FC94D}"/>
              </a:ext>
            </a:extLst>
          </p:cNvPr>
          <p:cNvSpPr>
            <a:spLocks noGrp="1"/>
          </p:cNvSpPr>
          <p:nvPr>
            <p:ph type="ctrTitle"/>
          </p:nvPr>
        </p:nvSpPr>
        <p:spPr>
          <a:xfrm>
            <a:off x="1524000" y="4603044"/>
            <a:ext cx="9144000" cy="2099766"/>
          </a:xfrm>
        </p:spPr>
        <p:txBody>
          <a:bodyPr>
            <a:normAutofit fontScale="90000"/>
          </a:bodyPr>
          <a:lstStyle/>
          <a:p>
            <a:pPr>
              <a:tabLst>
                <a:tab pos="2700020" algn="ctr"/>
                <a:tab pos="5400040" algn="r"/>
                <a:tab pos="449580" algn="l"/>
              </a:tabLst>
            </a:pPr>
            <a:br>
              <a:rPr lang="es-ES" sz="6000" b="1" i="1" u="sng" dirty="0">
                <a:solidFill>
                  <a:srgbClr val="000099"/>
                </a:solidFill>
                <a:effectLst/>
                <a:latin typeface="Aleo" panose="00000500000000000000" pitchFamily="2" charset="0"/>
                <a:ea typeface="Times New Roman" panose="02020603050405020304" pitchFamily="18" charset="0"/>
              </a:rPr>
            </a:br>
            <a:br>
              <a:rPr lang="es-ES" sz="6000" b="1" i="1" u="sng" dirty="0">
                <a:solidFill>
                  <a:srgbClr val="000099"/>
                </a:solidFill>
                <a:effectLst/>
                <a:latin typeface="Aleo" panose="00000500000000000000" pitchFamily="2" charset="0"/>
                <a:ea typeface="Times New Roman" panose="02020603050405020304" pitchFamily="18" charset="0"/>
              </a:rPr>
            </a:br>
            <a:br>
              <a:rPr lang="es-ES" sz="6000" b="1" i="1" u="sng" dirty="0">
                <a:solidFill>
                  <a:srgbClr val="000099"/>
                </a:solidFill>
                <a:effectLst/>
                <a:latin typeface="Aleo" panose="00000500000000000000" pitchFamily="2" charset="0"/>
                <a:ea typeface="Times New Roman" panose="02020603050405020304" pitchFamily="18" charset="0"/>
              </a:rPr>
            </a:br>
            <a:br>
              <a:rPr lang="es-ES" sz="6000" b="1" i="1" u="sng" dirty="0">
                <a:solidFill>
                  <a:srgbClr val="000099"/>
                </a:solidFill>
                <a:effectLst/>
                <a:latin typeface="Aleo" panose="00000500000000000000" pitchFamily="2" charset="0"/>
                <a:ea typeface="Times New Roman" panose="02020603050405020304" pitchFamily="18" charset="0"/>
              </a:rPr>
            </a:br>
            <a:br>
              <a:rPr lang="es-ES" sz="6000" b="1" i="1" u="sng" dirty="0">
                <a:solidFill>
                  <a:srgbClr val="000099"/>
                </a:solidFill>
                <a:effectLst/>
                <a:latin typeface="Aleo" panose="00000500000000000000" pitchFamily="2" charset="0"/>
                <a:ea typeface="Times New Roman" panose="02020603050405020304" pitchFamily="18" charset="0"/>
              </a:rPr>
            </a:br>
            <a:br>
              <a:rPr lang="es-ES" sz="6000" b="1" i="1" u="sng" dirty="0">
                <a:solidFill>
                  <a:srgbClr val="000099"/>
                </a:solidFill>
                <a:effectLst/>
                <a:latin typeface="Aleo" panose="00000500000000000000" pitchFamily="2" charset="0"/>
                <a:ea typeface="Times New Roman" panose="02020603050405020304" pitchFamily="18" charset="0"/>
              </a:rPr>
            </a:br>
            <a:br>
              <a:rPr lang="es-ES" sz="6000" b="1" i="1" u="sng" dirty="0">
                <a:solidFill>
                  <a:srgbClr val="000099"/>
                </a:solidFill>
                <a:effectLst/>
                <a:latin typeface="Aleo" panose="00000500000000000000" pitchFamily="2" charset="0"/>
                <a:ea typeface="Times New Roman" panose="02020603050405020304" pitchFamily="18" charset="0"/>
              </a:rPr>
            </a:br>
            <a:br>
              <a:rPr lang="es-ES" sz="6000" b="1" i="1" u="sng" dirty="0">
                <a:solidFill>
                  <a:srgbClr val="000099"/>
                </a:solidFill>
                <a:effectLst/>
                <a:latin typeface="Aleo" panose="00000500000000000000" pitchFamily="2" charset="0"/>
                <a:ea typeface="Times New Roman" panose="02020603050405020304" pitchFamily="18" charset="0"/>
              </a:rPr>
            </a:br>
            <a:br>
              <a:rPr lang="es-ES" sz="6000" b="1" i="1" u="sng" dirty="0">
                <a:solidFill>
                  <a:srgbClr val="000099"/>
                </a:solidFill>
                <a:effectLst/>
                <a:latin typeface="Aleo" panose="00000500000000000000" pitchFamily="2" charset="0"/>
                <a:ea typeface="Times New Roman" panose="02020603050405020304" pitchFamily="18" charset="0"/>
              </a:rPr>
            </a:br>
            <a:br>
              <a:rPr lang="es-ES" sz="6000" b="1" i="1" u="sng" dirty="0">
                <a:solidFill>
                  <a:srgbClr val="000099"/>
                </a:solidFill>
                <a:effectLst/>
                <a:latin typeface="Aleo" panose="00000500000000000000" pitchFamily="2" charset="0"/>
                <a:ea typeface="Times New Roman" panose="02020603050405020304" pitchFamily="18" charset="0"/>
              </a:rPr>
            </a:br>
            <a:r>
              <a:rPr lang="es-ES" sz="4900" b="1" i="1" u="sng" dirty="0">
                <a:solidFill>
                  <a:srgbClr val="000099"/>
                </a:solidFill>
                <a:effectLst/>
                <a:latin typeface="Aleo" panose="00000500000000000000" pitchFamily="2" charset="0"/>
                <a:ea typeface="Times New Roman" panose="02020603050405020304" pitchFamily="18" charset="0"/>
              </a:rPr>
              <a:t>MEMORIA ACTIVIDADES</a:t>
            </a:r>
            <a:br>
              <a:rPr lang="es-ES" sz="4900" dirty="0">
                <a:effectLst/>
                <a:latin typeface="Aleo" panose="00000500000000000000" pitchFamily="2" charset="0"/>
                <a:ea typeface="Times New Roman" panose="02020603050405020304" pitchFamily="18" charset="0"/>
              </a:rPr>
            </a:br>
            <a:r>
              <a:rPr lang="es-ES" sz="4900" b="1" i="1" u="sng" dirty="0">
                <a:solidFill>
                  <a:srgbClr val="000099"/>
                </a:solidFill>
                <a:effectLst/>
                <a:latin typeface="Aleo" panose="00000500000000000000" pitchFamily="2" charset="0"/>
                <a:ea typeface="Times New Roman" panose="02020603050405020304" pitchFamily="18" charset="0"/>
              </a:rPr>
              <a:t>2020</a:t>
            </a:r>
            <a:br>
              <a:rPr lang="es-ES" sz="1600" dirty="0">
                <a:effectLst/>
                <a:latin typeface="Times New Roman" panose="02020603050405020304" pitchFamily="18" charset="0"/>
                <a:ea typeface="Times New Roman" panose="02020603050405020304" pitchFamily="18" charset="0"/>
              </a:rPr>
            </a:br>
            <a:endParaRPr lang="es-ES" dirty="0"/>
          </a:p>
        </p:txBody>
      </p:sp>
      <p:pic>
        <p:nvPicPr>
          <p:cNvPr id="7" name="Imagen 6" descr="Icono&#10;&#10;Descripción generada automáticamente con confianza baja">
            <a:extLst>
              <a:ext uri="{FF2B5EF4-FFF2-40B4-BE49-F238E27FC236}">
                <a16:creationId xmlns:a16="http://schemas.microsoft.com/office/drawing/2014/main" id="{524270F1-DBAE-470E-9498-D2CCED5B9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758" y="739817"/>
            <a:ext cx="5466484" cy="908490"/>
          </a:xfrm>
          <a:prstGeom prst="rect">
            <a:avLst/>
          </a:prstGeom>
        </p:spPr>
      </p:pic>
    </p:spTree>
    <p:extLst>
      <p:ext uri="{BB962C8B-B14F-4D97-AF65-F5344CB8AC3E}">
        <p14:creationId xmlns:p14="http://schemas.microsoft.com/office/powerpoint/2010/main" val="93356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4">
            <a:extLst>
              <a:ext uri="{FF2B5EF4-FFF2-40B4-BE49-F238E27FC236}">
                <a16:creationId xmlns:a16="http://schemas.microsoft.com/office/drawing/2014/main" id="{B3A7BA60-C563-49AA-981F-926E806EF03F}"/>
              </a:ext>
            </a:extLst>
          </p:cNvPr>
          <p:cNvSpPr>
            <a:spLocks noGrp="1" noChangeArrowheads="1"/>
          </p:cNvSpPr>
          <p:nvPr>
            <p:ph idx="1"/>
          </p:nvPr>
        </p:nvSpPr>
        <p:spPr bwMode="auto">
          <a:xfrm>
            <a:off x="405246" y="73839"/>
            <a:ext cx="11381508" cy="670699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fontScale="62500" lnSpcReduction="20000"/>
          </a:bodyPr>
          <a:lstStyle>
            <a:lvl1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9pPr>
          </a:lstStyle>
          <a:p>
            <a:pPr marL="0" marR="0" lvl="0" indent="0" defTabSz="914400" rtl="0" eaLnBrk="0" fontAlgn="base" latinLnBrk="0" hangingPunct="0">
              <a:lnSpc>
                <a:spcPct val="120000"/>
              </a:lnSpc>
              <a:spcBef>
                <a:spcPct val="0"/>
              </a:spcBef>
              <a:spcAft>
                <a:spcPts val="600"/>
              </a:spcAft>
              <a:buClrTx/>
              <a:buSzTx/>
              <a:buFontTx/>
              <a:buNone/>
              <a:tabLst>
                <a:tab pos="228600" algn="r"/>
                <a:tab pos="2700338" algn="ctr"/>
                <a:tab pos="5400675" algn="r"/>
              </a:tabLst>
            </a:pPr>
            <a:endParaRPr kumimoji="0" lang="es-ES" altLang="es-ES" sz="40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endParaRPr>
          </a:p>
          <a:p>
            <a:pPr marL="0" marR="0" lvl="0" indent="0" defTabSz="914400" rtl="0" eaLnBrk="0" fontAlgn="base" latinLnBrk="0" hangingPunct="0">
              <a:lnSpc>
                <a:spcPct val="120000"/>
              </a:lnSpc>
              <a:spcBef>
                <a:spcPct val="0"/>
              </a:spcBef>
              <a:spcAft>
                <a:spcPts val="600"/>
              </a:spcAft>
              <a:buClrTx/>
              <a:buSzTx/>
              <a:buFontTx/>
              <a:buNone/>
              <a:tabLst>
                <a:tab pos="228600" algn="r"/>
                <a:tab pos="2700338" algn="ctr"/>
                <a:tab pos="5400675" algn="r"/>
              </a:tabLst>
            </a:pPr>
            <a:r>
              <a:rPr kumimoji="0" lang="es-ES" altLang="es-ES" sz="43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EL PATRONATO DE LA FUNDACIÓN Y SUS ÓRGANOS DE GOBIERNO</a:t>
            </a:r>
          </a:p>
          <a:p>
            <a:pPr marL="0" marR="0" lvl="0" indent="0" defTabSz="914400" rtl="0" eaLnBrk="0" fontAlgn="base" latinLnBrk="0" hangingPunct="0">
              <a:lnSpc>
                <a:spcPct val="120000"/>
              </a:lnSpc>
              <a:spcBef>
                <a:spcPct val="0"/>
              </a:spcBef>
              <a:spcAft>
                <a:spcPts val="600"/>
              </a:spcAft>
              <a:buClrTx/>
              <a:buSzTx/>
              <a:buFontTx/>
              <a:buNone/>
              <a:tabLst>
                <a:tab pos="228600" algn="r"/>
                <a:tab pos="2700338" algn="ctr"/>
                <a:tab pos="5400675" algn="r"/>
              </a:tabLst>
            </a:pPr>
            <a:endParaRPr lang="es-ES" altLang="es-ES" sz="4000" dirty="0">
              <a:solidFill>
                <a:srgbClr val="FFFFFF"/>
              </a:solidFill>
              <a:latin typeface="Aleo" panose="00000500000000000000" pitchFamily="2" charset="0"/>
              <a:ea typeface="Times New Roman" panose="02020603050405020304" pitchFamily="18" charset="0"/>
            </a:endParaRPr>
          </a:p>
          <a:p>
            <a:pPr marL="0" marR="0" lvl="0" indent="0" defTabSz="914400" rtl="0" eaLnBrk="0" fontAlgn="base" latinLnBrk="0" hangingPunct="0">
              <a:lnSpc>
                <a:spcPct val="120000"/>
              </a:lnSpc>
              <a:spcBef>
                <a:spcPct val="0"/>
              </a:spcBef>
              <a:spcAft>
                <a:spcPts val="600"/>
              </a:spcAft>
              <a:buClrTx/>
              <a:buSzTx/>
              <a:buFontTx/>
              <a:buNone/>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El ejercicio </a:t>
            </a:r>
            <a:r>
              <a:rPr kumimoji="0" lang="es-ES" altLang="es-ES" sz="1800" b="1"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2020</a:t>
            </a: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 finalizó con la siguiente composición del Patronato de esta Fundación Real Escuela Andaluza del Arte Ecuestre:</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Excmo. Sr. D. Juan Manuel Moreno Bonilla. Presidente de la Junta de Andalucía, (ejerciendo la Presidencia del Patronato).</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Excmo. Sr. D. Juan Antonio Marín Lozano. Consejero de Turismo, Regeneración, Justicia y Administración Local, (Vicepresidente Primero). </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Excma. </a:t>
            </a:r>
            <a:r>
              <a:rPr kumimoji="0" lang="pt-BR"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Sra. </a:t>
            </a:r>
            <a:r>
              <a:rPr kumimoji="0" lang="pt-BR" altLang="es-ES" sz="1800" b="0" i="0" u="none" strike="noStrike" cap="none" normalizeH="0" baseline="0" dirty="0" err="1">
                <a:ln>
                  <a:noFill/>
                </a:ln>
                <a:solidFill>
                  <a:srgbClr val="FFFFFF"/>
                </a:solidFill>
                <a:effectLst/>
                <a:latin typeface="Aleo" panose="00000500000000000000" pitchFamily="2" charset="0"/>
                <a:ea typeface="Times New Roman" panose="02020603050405020304" pitchFamily="18" charset="0"/>
              </a:rPr>
              <a:t>Dña</a:t>
            </a:r>
            <a:r>
              <a:rPr kumimoji="0" lang="pt-BR"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 Irene García Macías. </a:t>
            </a: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Presidenta de la Diputación Provincial de Cádiz. (Vicepresidenta Segunda).</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Excma. Sra. Dña. María del Carmen Sánchez Díaz. Alcaldesa del Ayuntamiento de Jerez de la Frontera.</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Ilmo. Sr. D. Manuel Alejandro Cardenete Flores. Viceconsejero de Turismo, Regeneración, Justicia y Administración Local.</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Ilma. Sra. Dña. Ana María García López. Directora General de Calidad, Innovación y Fomento del Turismo de la Consejería de Turismo, Regeneración, Justicia y Administración Local.</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Ilmo. Sr. D. Manuel Gómez Galera. Director General de la Producción Agrícola y Ganadera de la Consejería de Agricultura, Ganadería, Pesca y Desarrollo Sostenible.</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Ilma. Sra. Dña. Susana Romero Román. Directora General de Trabajo Autónomo y Economía Social de la Consejería de Empleo, Formación y Trabajo Autónomo.</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Ilma. </a:t>
            </a:r>
            <a:r>
              <a:rPr kumimoji="0" lang="pt-BR"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Sra. </a:t>
            </a:r>
            <a:r>
              <a:rPr kumimoji="0" lang="pt-BR" altLang="es-ES" sz="1800" b="0" i="0" u="none" strike="noStrike" cap="none" normalizeH="0" baseline="0" dirty="0" err="1">
                <a:ln>
                  <a:noFill/>
                </a:ln>
                <a:solidFill>
                  <a:srgbClr val="FFFFFF"/>
                </a:solidFill>
                <a:effectLst/>
                <a:latin typeface="Aleo" panose="00000500000000000000" pitchFamily="2" charset="0"/>
                <a:ea typeface="Times New Roman" panose="02020603050405020304" pitchFamily="18" charset="0"/>
              </a:rPr>
              <a:t>Dña</a:t>
            </a:r>
            <a:r>
              <a:rPr kumimoji="0" lang="pt-BR"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 Mar Sánchez Estrella. S</a:t>
            </a: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secretaria General de Innovación Cultural y Museos de la Consejería de Cultura y Patrimonio Histórico.</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pt-BR"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Ilma. Sra. </a:t>
            </a:r>
            <a:r>
              <a:rPr kumimoji="0" lang="pt-BR" altLang="es-ES" sz="1800" b="0" i="0" u="none" strike="noStrike" cap="none" normalizeH="0" baseline="0" dirty="0" err="1">
                <a:ln>
                  <a:noFill/>
                </a:ln>
                <a:solidFill>
                  <a:srgbClr val="FFFFFF"/>
                </a:solidFill>
                <a:effectLst/>
                <a:latin typeface="Aleo" panose="00000500000000000000" pitchFamily="2" charset="0"/>
                <a:ea typeface="Times New Roman" panose="02020603050405020304" pitchFamily="18" charset="0"/>
              </a:rPr>
              <a:t>Dña</a:t>
            </a:r>
            <a:r>
              <a:rPr kumimoji="0" lang="pt-BR"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 Isabel Gallardo Mérida. </a:t>
            </a: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Diputada Vocal de la Diputación Provincial de Cádiz.</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Ilma. Sra. Dña. Carmen Collado Jiménez, Diputada Vocal de la Diputación Provincial de Cádiz.</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Ilmo. Sr. D. Miguel Rodríguez </a:t>
            </a:r>
            <a:r>
              <a:rPr kumimoji="0" lang="es-ES" altLang="es-ES" sz="1800" b="0" i="0" u="none" strike="noStrike" cap="none" normalizeH="0" baseline="0" dirty="0" err="1">
                <a:ln>
                  <a:noFill/>
                </a:ln>
                <a:solidFill>
                  <a:srgbClr val="FFFFFF"/>
                </a:solidFill>
                <a:effectLst/>
                <a:latin typeface="Aleo" panose="00000500000000000000" pitchFamily="2" charset="0"/>
                <a:ea typeface="Times New Roman" panose="02020603050405020304" pitchFamily="18" charset="0"/>
              </a:rPr>
              <a:t>Rodríguez</a:t>
            </a: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 Delegado Territorial de Turismo, Regeneración, Justicia y Administración Local en Cádiz.</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Excmo. Sr. D. Jesús Ángel García Lindón, Subdirector General de la Administración Periférica, Ministerio de Defensa, Secretaría General Técnica.</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Ilmo. Sr. D. Álvaro Domecq Romero, Director Técnico Honorífico de la FREAAE.</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8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Ilmo. Sr. D. Antonio Morilla Frías. Secretario General Técnico de la Consejería de Turismo, Regeneración, Justicia y Administración Local y Secretario de los Órganos de Gobierno de esta FREAAE.</a:t>
            </a:r>
            <a:endParaRPr kumimoji="0" lang="es-ES" altLang="es-ES" sz="18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None/>
              <a:tabLst>
                <a:tab pos="228600" algn="r"/>
                <a:tab pos="2700338" algn="ctr"/>
                <a:tab pos="5400675" algn="r"/>
              </a:tabLst>
            </a:pPr>
            <a:endParaRPr kumimoji="0" lang="es-ES" altLang="es-ES" sz="24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305227074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4">
            <a:extLst>
              <a:ext uri="{FF2B5EF4-FFF2-40B4-BE49-F238E27FC236}">
                <a16:creationId xmlns:a16="http://schemas.microsoft.com/office/drawing/2014/main" id="{B3A7BA60-C563-49AA-981F-926E806EF03F}"/>
              </a:ext>
            </a:extLst>
          </p:cNvPr>
          <p:cNvSpPr>
            <a:spLocks noGrp="1" noChangeArrowheads="1"/>
          </p:cNvSpPr>
          <p:nvPr>
            <p:ph idx="1"/>
          </p:nvPr>
        </p:nvSpPr>
        <p:spPr bwMode="auto">
          <a:xfrm>
            <a:off x="405246" y="73839"/>
            <a:ext cx="11381508" cy="670699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228600" algn="r"/>
                <a:tab pos="2700338" algn="ctr"/>
                <a:tab pos="5400675" algn="r"/>
              </a:tabLst>
              <a:defRPr>
                <a:solidFill>
                  <a:schemeClr val="tx1"/>
                </a:solidFill>
                <a:latin typeface="Arial" panose="020B0604020202020204" pitchFamily="34" charset="0"/>
              </a:defRPr>
            </a:lvl9pPr>
          </a:lstStyle>
          <a:p>
            <a:pPr marL="0" marR="0" lvl="0" indent="0" defTabSz="914400" rtl="0" eaLnBrk="0" fontAlgn="base" latinLnBrk="0" hangingPunct="0">
              <a:lnSpc>
                <a:spcPct val="120000"/>
              </a:lnSpc>
              <a:spcBef>
                <a:spcPct val="0"/>
              </a:spcBef>
              <a:spcAft>
                <a:spcPts val="600"/>
              </a:spcAft>
              <a:buClrTx/>
              <a:buSzTx/>
              <a:buFontTx/>
              <a:buNone/>
              <a:tabLst>
                <a:tab pos="228600" algn="r"/>
                <a:tab pos="2700338" algn="ctr"/>
                <a:tab pos="5400675" algn="r"/>
              </a:tabLst>
            </a:pPr>
            <a:endParaRPr kumimoji="0" lang="es-ES" altLang="es-ES" sz="12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endParaRPr>
          </a:p>
          <a:p>
            <a:pPr marL="0" marR="0" lvl="0" indent="0" defTabSz="914400" rtl="0" eaLnBrk="0" fontAlgn="base" latinLnBrk="0" hangingPunct="0">
              <a:lnSpc>
                <a:spcPct val="120000"/>
              </a:lnSpc>
              <a:spcBef>
                <a:spcPct val="0"/>
              </a:spcBef>
              <a:spcAft>
                <a:spcPts val="600"/>
              </a:spcAft>
              <a:buClrTx/>
              <a:buSzTx/>
              <a:buFontTx/>
              <a:buNone/>
              <a:tabLst>
                <a:tab pos="228600" algn="r"/>
                <a:tab pos="2700338" algn="ctr"/>
                <a:tab pos="5400675" algn="r"/>
              </a:tabLst>
            </a:pPr>
            <a:endParaRPr kumimoji="0" lang="es-ES" altLang="es-ES" sz="12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endParaRPr>
          </a:p>
          <a:p>
            <a:pPr marL="0" marR="0" lvl="0" indent="0" defTabSz="914400" rtl="0" eaLnBrk="0" fontAlgn="base" latinLnBrk="0" hangingPunct="0">
              <a:lnSpc>
                <a:spcPct val="120000"/>
              </a:lnSpc>
              <a:spcBef>
                <a:spcPct val="0"/>
              </a:spcBef>
              <a:spcAft>
                <a:spcPts val="600"/>
              </a:spcAft>
              <a:buClrTx/>
              <a:buSzTx/>
              <a:buFontTx/>
              <a:buNone/>
              <a:tabLst>
                <a:tab pos="228600" algn="r"/>
                <a:tab pos="2700338" algn="ctr"/>
                <a:tab pos="5400675" algn="r"/>
              </a:tabLst>
            </a:pP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De todos ellos, concluyeron el ejercicio formando parte del Comité Ejecutivo:</a:t>
            </a:r>
            <a:endParaRPr kumimoji="0" lang="es-ES" altLang="es-ES" sz="11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Ilmo. Sr. D. Manuel Alejandro Cardenete Flores. Viceconsejero de Turismo, Regeneración, Justicia y Administración Local.</a:t>
            </a:r>
            <a:endParaRPr kumimoji="0" lang="es-ES" altLang="es-ES" sz="11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Excma. </a:t>
            </a:r>
            <a:r>
              <a:rPr kumimoji="0" lang="pt-BR"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Sra. </a:t>
            </a:r>
            <a:r>
              <a:rPr kumimoji="0" lang="pt-BR" altLang="es-ES" sz="1100" b="0" i="0" u="none" strike="noStrike" cap="none" normalizeH="0" baseline="0" dirty="0" err="1">
                <a:ln>
                  <a:noFill/>
                </a:ln>
                <a:solidFill>
                  <a:srgbClr val="FFFFFF"/>
                </a:solidFill>
                <a:effectLst/>
                <a:latin typeface="Aleo" panose="00000500000000000000" pitchFamily="2" charset="0"/>
                <a:ea typeface="Times New Roman" panose="02020603050405020304" pitchFamily="18" charset="0"/>
              </a:rPr>
              <a:t>Dña</a:t>
            </a:r>
            <a:r>
              <a:rPr kumimoji="0" lang="pt-BR"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 Irene García Macías. </a:t>
            </a: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Presidenta de la Diputación Provincial de Cádiz. </a:t>
            </a:r>
            <a:endParaRPr kumimoji="0" lang="es-ES" altLang="es-ES" sz="11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Ilma. Sra. Dña. Ana María García López. Directora General de Calidad, Innovación y Fomento del Turismo de la Consejería de Turismo, Regeneración, Justicia y Administración Local.</a:t>
            </a:r>
            <a:endParaRPr kumimoji="0" lang="es-ES" altLang="es-ES" sz="11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Ilmo. Sr. D. Manuel Gómez Galera. Director General de la Producción Agrícola y Ganadera de la Consejería de Agricultura, Ganadería, Pesca y Desarrollo Sostenible.</a:t>
            </a:r>
            <a:endParaRPr kumimoji="0" lang="es-ES" altLang="es-ES" sz="11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Ilmo. Sr. D. Miguel Rodríguez </a:t>
            </a:r>
            <a:r>
              <a:rPr kumimoji="0" lang="es-ES" altLang="es-ES" sz="1100" b="0" i="0" u="none" strike="noStrike" cap="none" normalizeH="0" baseline="0" dirty="0" err="1">
                <a:ln>
                  <a:noFill/>
                </a:ln>
                <a:solidFill>
                  <a:srgbClr val="FFFFFF"/>
                </a:solidFill>
                <a:effectLst/>
                <a:latin typeface="Aleo" panose="00000500000000000000" pitchFamily="2" charset="0"/>
                <a:ea typeface="Times New Roman" panose="02020603050405020304" pitchFamily="18" charset="0"/>
              </a:rPr>
              <a:t>Rodríguez</a:t>
            </a: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 Delegado Territorial de Turismo, Regeneración, Justicia y Administración Local en Cádiz.</a:t>
            </a:r>
            <a:endParaRPr kumimoji="0" lang="es-ES" altLang="es-ES" sz="11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pt-BR"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Ilma. Sra. </a:t>
            </a:r>
            <a:r>
              <a:rPr kumimoji="0" lang="pt-BR" altLang="es-ES" sz="1100" b="0" i="0" u="none" strike="noStrike" cap="none" normalizeH="0" baseline="0" dirty="0" err="1">
                <a:ln>
                  <a:noFill/>
                </a:ln>
                <a:solidFill>
                  <a:srgbClr val="FFFFFF"/>
                </a:solidFill>
                <a:effectLst/>
                <a:latin typeface="Aleo" panose="00000500000000000000" pitchFamily="2" charset="0"/>
                <a:ea typeface="Times New Roman" panose="02020603050405020304" pitchFamily="18" charset="0"/>
              </a:rPr>
              <a:t>Dña</a:t>
            </a:r>
            <a:r>
              <a:rPr kumimoji="0" lang="pt-BR"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 Isabel Gallardo Mérida. </a:t>
            </a: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Diputada Vocal de la Diputación Provincial de Cádiz.</a:t>
            </a:r>
            <a:endParaRPr kumimoji="0" lang="es-ES" altLang="es-ES" sz="11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D. Jorge Ramos Sánchez. Director Gerente de la Fundación Real Escuela Andaluza del Arte Ecuestre.</a:t>
            </a:r>
            <a:endParaRPr kumimoji="0" lang="es-ES" altLang="es-ES" sz="11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Ilmo. Sr. D. Antonio Morilla Frías. Secretario General Técnico de la Consejería de Turismo, Regeneración, Justicia y Administración Local y secretaria de los Órganos de Gobierno de esta FREAAE.</a:t>
            </a:r>
          </a:p>
          <a:p>
            <a:pPr marL="0" marR="0" lvl="0" indent="0" defTabSz="914400" rtl="0" eaLnBrk="0" fontAlgn="base" latinLnBrk="0" hangingPunct="0">
              <a:lnSpc>
                <a:spcPct val="120000"/>
              </a:lnSpc>
              <a:spcBef>
                <a:spcPct val="0"/>
              </a:spcBef>
              <a:spcAft>
                <a:spcPts val="600"/>
              </a:spcAft>
              <a:buClrTx/>
              <a:buSzTx/>
              <a:buFontTx/>
              <a:buNone/>
              <a:tabLst>
                <a:tab pos="228600" algn="r"/>
                <a:tab pos="2700338" algn="ctr"/>
                <a:tab pos="5400675" algn="r"/>
              </a:tabLst>
            </a:pPr>
            <a:endPar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endParaRPr>
          </a:p>
          <a:p>
            <a:pPr marL="0" marR="0" lvl="0" indent="0" defTabSz="914400" rtl="0" eaLnBrk="0" fontAlgn="base" latinLnBrk="0" hangingPunct="0">
              <a:lnSpc>
                <a:spcPct val="120000"/>
              </a:lnSpc>
              <a:spcBef>
                <a:spcPct val="0"/>
              </a:spcBef>
              <a:spcAft>
                <a:spcPts val="600"/>
              </a:spcAft>
              <a:buClrTx/>
              <a:buSzTx/>
              <a:buFontTx/>
              <a:buNone/>
              <a:tabLst>
                <a:tab pos="228600" algn="r"/>
                <a:tab pos="2700338" algn="ctr"/>
                <a:tab pos="5400675" algn="r"/>
              </a:tabLst>
            </a:pP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Los referidos órganos de gobierno de la Fundación a lo largo del ejercicio 2020, se reunieron en las siguientes ocasiones:</a:t>
            </a:r>
            <a:endParaRPr kumimoji="0" lang="es-ES" altLang="es-ES" sz="1100" b="0" i="0" u="none" strike="noStrike" cap="none" normalizeH="0" baseline="0" dirty="0">
              <a:ln>
                <a:noFill/>
              </a:ln>
              <a:solidFill>
                <a:srgbClr val="FFFFFF"/>
              </a:solidFill>
              <a:effectLst/>
              <a:latin typeface="Aleo" panose="00000500000000000000" pitchFamily="2" charset="0"/>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Comité Ejecutivo: 24 junio, 21 octubre y 22 de diciembre de 2020.</a:t>
            </a:r>
            <a:endParaRPr kumimoji="0" lang="es-ES" altLang="es-ES" sz="1100" b="0" i="0" u="none" strike="noStrike" cap="none" normalizeH="0" baseline="0" dirty="0">
              <a:ln>
                <a:noFill/>
              </a:ln>
              <a:solidFill>
                <a:srgbClr val="FFFFFF"/>
              </a:solidFill>
              <a:effectLst/>
            </a:endParaRPr>
          </a:p>
          <a:p>
            <a:pPr marL="0" marR="0" lvl="0" indent="0" defTabSz="914400" rtl="0" eaLnBrk="0" fontAlgn="base" latinLnBrk="0" hangingPunct="0">
              <a:lnSpc>
                <a:spcPct val="120000"/>
              </a:lnSpc>
              <a:spcBef>
                <a:spcPct val="0"/>
              </a:spcBef>
              <a:spcAft>
                <a:spcPts val="600"/>
              </a:spcAft>
              <a:buClrTx/>
              <a:buSzTx/>
              <a:buFontTx/>
              <a:buChar char="•"/>
              <a:tabLst>
                <a:tab pos="228600" algn="r"/>
                <a:tab pos="2700338" algn="ctr"/>
                <a:tab pos="5400675" algn="r"/>
              </a:tabLst>
            </a:pPr>
            <a:r>
              <a:rPr kumimoji="0" lang="es-ES" altLang="es-ES" sz="1100" b="0" i="0" u="none" strike="noStrike" cap="none" normalizeH="0" baseline="0" dirty="0">
                <a:ln>
                  <a:noFill/>
                </a:ln>
                <a:solidFill>
                  <a:srgbClr val="FFFFFF"/>
                </a:solidFill>
                <a:effectLst/>
                <a:latin typeface="Aleo" panose="00000500000000000000" pitchFamily="2" charset="0"/>
                <a:ea typeface="Times New Roman" panose="02020603050405020304" pitchFamily="18" charset="0"/>
              </a:rPr>
              <a:t>Junta General del Patronato: 24 junio y 21 octubre de 2020.</a:t>
            </a:r>
            <a:endParaRPr kumimoji="0" lang="es-ES" altLang="es-ES" sz="1100" b="0" i="0" u="none" strike="noStrike" cap="none" normalizeH="0" baseline="0" dirty="0">
              <a:ln>
                <a:noFill/>
              </a:ln>
              <a:solidFill>
                <a:srgbClr val="FFFFFF"/>
              </a:solidFill>
              <a:effectLst/>
              <a:latin typeface="Arial" panose="020B0604020202020204" pitchFamily="34" charset="0"/>
            </a:endParaRPr>
          </a:p>
        </p:txBody>
      </p:sp>
    </p:spTree>
    <p:extLst>
      <p:ext uri="{BB962C8B-B14F-4D97-AF65-F5344CB8AC3E}">
        <p14:creationId xmlns:p14="http://schemas.microsoft.com/office/powerpoint/2010/main" val="393397842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FAE6E8-1D9E-4905-AAFE-978D33182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C6B094F5-25F8-4F2B-8775-0940B56F2AEB}"/>
              </a:ext>
            </a:extLst>
          </p:cNvPr>
          <p:cNvSpPr>
            <a:spLocks noGrp="1"/>
          </p:cNvSpPr>
          <p:nvPr>
            <p:ph type="title"/>
          </p:nvPr>
        </p:nvSpPr>
        <p:spPr>
          <a:xfrm>
            <a:off x="831317" y="1354819"/>
            <a:ext cx="10361531" cy="2678363"/>
          </a:xfrm>
        </p:spPr>
        <p:txBody>
          <a:bodyPr vert="horz" lIns="91440" tIns="45720" rIns="91440" bIns="45720" rtlCol="0" anchor="b">
            <a:normAutofit/>
          </a:bodyPr>
          <a:lstStyle/>
          <a:p>
            <a:r>
              <a:rPr lang="en-US" sz="7200" b="1" kern="1200" dirty="0">
                <a:solidFill>
                  <a:schemeClr val="bg1"/>
                </a:solidFill>
                <a:latin typeface="+mj-lt"/>
                <a:ea typeface="+mj-ea"/>
                <a:cs typeface="+mj-cs"/>
              </a:rPr>
              <a:t>III. LAS ACTIVIDADES</a:t>
            </a:r>
          </a:p>
        </p:txBody>
      </p:sp>
      <p:grpSp>
        <p:nvGrpSpPr>
          <p:cNvPr id="20" name="Group 19">
            <a:extLst>
              <a:ext uri="{FF2B5EF4-FFF2-40B4-BE49-F238E27FC236}">
                <a16:creationId xmlns:a16="http://schemas.microsoft.com/office/drawing/2014/main" id="{5F9D1CBF-A219-4C01-85A0-9DF6151EE2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79015" y="0"/>
            <a:ext cx="712985" cy="6858000"/>
            <a:chOff x="11479015" y="0"/>
            <a:chExt cx="712985" cy="6858000"/>
          </a:xfrm>
          <a:effectLst>
            <a:outerShdw blurRad="381000" dist="152400" dir="10800000" algn="ctr" rotWithShape="0">
              <a:schemeClr val="bg1">
                <a:alpha val="10000"/>
              </a:schemeClr>
            </a:outerShdw>
          </a:effectLst>
        </p:grpSpPr>
        <p:sp>
          <p:nvSpPr>
            <p:cNvPr id="32" name="Freeform: Shape 20">
              <a:extLst>
                <a:ext uri="{FF2B5EF4-FFF2-40B4-BE49-F238E27FC236}">
                  <a16:creationId xmlns:a16="http://schemas.microsoft.com/office/drawing/2014/main" id="{D9FC63AB-02B8-4DDD-8778-397188A37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AC0AB7ED-D983-4149-A166-B31B71163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297091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ítulo 4">
            <a:extLst>
              <a:ext uri="{FF2B5EF4-FFF2-40B4-BE49-F238E27FC236}">
                <a16:creationId xmlns:a16="http://schemas.microsoft.com/office/drawing/2014/main" id="{C6B094F5-25F8-4F2B-8775-0940B56F2AEB}"/>
              </a:ext>
            </a:extLst>
          </p:cNvPr>
          <p:cNvSpPr>
            <a:spLocks noGrp="1"/>
          </p:cNvSpPr>
          <p:nvPr>
            <p:ph type="title"/>
          </p:nvPr>
        </p:nvSpPr>
        <p:spPr>
          <a:xfrm>
            <a:off x="2311147" y="365760"/>
            <a:ext cx="7569706" cy="1288238"/>
          </a:xfrm>
        </p:spPr>
        <p:txBody>
          <a:bodyPr anchor="ctr">
            <a:noAutofit/>
          </a:bodyPr>
          <a:lstStyle/>
          <a:p>
            <a:pPr algn="ctr"/>
            <a:r>
              <a:rPr lang="es-ES" b="1" dirty="0">
                <a:latin typeface="Aleo" panose="00000500000000000000" pitchFamily="2" charset="0"/>
              </a:rPr>
              <a:t>a. EXHIBICIONES, VISITAS, EVENTOS E INSTALACIONES</a:t>
            </a:r>
          </a:p>
        </p:txBody>
      </p:sp>
      <p:pic>
        <p:nvPicPr>
          <p:cNvPr id="3" name="Marcador de contenido 2" descr="Un grupo de personas de pie&#10;&#10;Descripción generada automáticamente">
            <a:extLst>
              <a:ext uri="{FF2B5EF4-FFF2-40B4-BE49-F238E27FC236}">
                <a16:creationId xmlns:a16="http://schemas.microsoft.com/office/drawing/2014/main" id="{9CADB213-4034-400E-952E-51349E7C1C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0202" y="1957388"/>
            <a:ext cx="6051596" cy="4024312"/>
          </a:xfrm>
          <a:blipFill>
            <a:blip r:embed="rId3"/>
            <a:stretch>
              <a:fillRect/>
            </a:stretch>
          </a:blipFill>
        </p:spPr>
      </p:pic>
    </p:spTree>
    <p:extLst>
      <p:ext uri="{BB962C8B-B14F-4D97-AF65-F5344CB8AC3E}">
        <p14:creationId xmlns:p14="http://schemas.microsoft.com/office/powerpoint/2010/main" val="307271878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contenido 4">
            <a:extLst>
              <a:ext uri="{FF2B5EF4-FFF2-40B4-BE49-F238E27FC236}">
                <a16:creationId xmlns:a16="http://schemas.microsoft.com/office/drawing/2014/main" id="{EAAD3309-DCA3-4D55-8932-781CAB56684D}"/>
              </a:ext>
            </a:extLst>
          </p:cNvPr>
          <p:cNvSpPr>
            <a:spLocks noGrp="1"/>
          </p:cNvSpPr>
          <p:nvPr>
            <p:ph sz="half" idx="1"/>
          </p:nvPr>
        </p:nvSpPr>
        <p:spPr>
          <a:xfrm>
            <a:off x="469785" y="327171"/>
            <a:ext cx="5243118" cy="6467911"/>
          </a:xfrm>
        </p:spPr>
        <p:txBody>
          <a:bodyPr vert="horz" lIns="91440" tIns="45720" rIns="91440" bIns="45720" rtlCol="0" anchor="t">
            <a:normAutofit fontScale="92500"/>
          </a:bodyPr>
          <a:lstStyle/>
          <a:p>
            <a:pPr marL="0" indent="0">
              <a:lnSpc>
                <a:spcPct val="120000"/>
              </a:lnSpc>
              <a:buNone/>
            </a:pPr>
            <a:r>
              <a:rPr lang="en-US" sz="1900" dirty="0">
                <a:latin typeface="Aleo" panose="00000500000000000000" pitchFamily="2" charset="0"/>
              </a:rPr>
              <a:t>VISITAS INSTITUCIONALES</a:t>
            </a:r>
          </a:p>
          <a:p>
            <a:pPr marL="0" indent="0">
              <a:lnSpc>
                <a:spcPct val="120000"/>
              </a:lnSpc>
              <a:buNone/>
            </a:pPr>
            <a:endParaRPr lang="en-US" sz="1200" dirty="0">
              <a:latin typeface="Aleo" panose="00000500000000000000" pitchFamily="2" charset="0"/>
            </a:endParaRPr>
          </a:p>
          <a:p>
            <a:pPr marL="0" indent="0">
              <a:lnSpc>
                <a:spcPct val="120000"/>
              </a:lnSpc>
              <a:buNone/>
            </a:pPr>
            <a:r>
              <a:rPr lang="en-US" sz="1200" dirty="0">
                <a:latin typeface="Aleo" panose="00000500000000000000" pitchFamily="2" charset="0"/>
              </a:rPr>
              <a:t>A </a:t>
            </a:r>
            <a:r>
              <a:rPr lang="en-US" sz="1200" dirty="0" err="1">
                <a:latin typeface="Aleo" panose="00000500000000000000" pitchFamily="2" charset="0"/>
              </a:rPr>
              <a:t>continuación</a:t>
            </a:r>
            <a:r>
              <a:rPr lang="en-US" sz="1200" dirty="0">
                <a:latin typeface="Aleo" panose="00000500000000000000" pitchFamily="2" charset="0"/>
              </a:rPr>
              <a:t>, se </a:t>
            </a:r>
            <a:r>
              <a:rPr lang="en-US" sz="1200" dirty="0" err="1">
                <a:latin typeface="Aleo" panose="00000500000000000000" pitchFamily="2" charset="0"/>
              </a:rPr>
              <a:t>enumeran</a:t>
            </a:r>
            <a:r>
              <a:rPr lang="en-US" sz="1200" dirty="0">
                <a:latin typeface="Aleo" panose="00000500000000000000" pitchFamily="2" charset="0"/>
              </a:rPr>
              <a:t> las </a:t>
            </a:r>
            <a:r>
              <a:rPr lang="en-US" sz="1200" dirty="0" err="1">
                <a:latin typeface="Aleo" panose="00000500000000000000" pitchFamily="2" charset="0"/>
              </a:rPr>
              <a:t>visitas</a:t>
            </a:r>
            <a:r>
              <a:rPr lang="en-US" sz="1200" dirty="0">
                <a:latin typeface="Aleo" panose="00000500000000000000" pitchFamily="2" charset="0"/>
              </a:rPr>
              <a:t> </a:t>
            </a:r>
            <a:r>
              <a:rPr lang="en-US" sz="1200" dirty="0" err="1">
                <a:latin typeface="Aleo" panose="00000500000000000000" pitchFamily="2" charset="0"/>
              </a:rPr>
              <a:t>realizadas</a:t>
            </a:r>
            <a:r>
              <a:rPr lang="en-US" sz="1200" dirty="0">
                <a:latin typeface="Aleo" panose="00000500000000000000" pitchFamily="2" charset="0"/>
              </a:rPr>
              <a:t> por la Dirección que </a:t>
            </a:r>
            <a:r>
              <a:rPr lang="en-US" sz="1200" dirty="0" err="1">
                <a:latin typeface="Aleo" panose="00000500000000000000" pitchFamily="2" charset="0"/>
              </a:rPr>
              <a:t>han</a:t>
            </a:r>
            <a:r>
              <a:rPr lang="en-US" sz="1200" dirty="0">
                <a:latin typeface="Aleo" panose="00000500000000000000" pitchFamily="2" charset="0"/>
              </a:rPr>
              <a:t> </a:t>
            </a:r>
            <a:r>
              <a:rPr lang="en-US" sz="1200" dirty="0" err="1">
                <a:latin typeface="Aleo" panose="00000500000000000000" pitchFamily="2" charset="0"/>
              </a:rPr>
              <a:t>tenido</a:t>
            </a:r>
            <a:r>
              <a:rPr lang="en-US" sz="1200" dirty="0">
                <a:latin typeface="Aleo" panose="00000500000000000000" pitchFamily="2" charset="0"/>
              </a:rPr>
              <a:t> </a:t>
            </a:r>
            <a:r>
              <a:rPr lang="en-US" sz="1200" dirty="0" err="1">
                <a:latin typeface="Aleo" panose="00000500000000000000" pitchFamily="2" charset="0"/>
              </a:rPr>
              <a:t>lugar</a:t>
            </a:r>
            <a:r>
              <a:rPr lang="en-US" sz="1200" dirty="0">
                <a:latin typeface="Aleo" panose="00000500000000000000" pitchFamily="2" charset="0"/>
              </a:rPr>
              <a:t> </a:t>
            </a:r>
            <a:r>
              <a:rPr lang="en-US" sz="1200" dirty="0" err="1">
                <a:latin typeface="Aleo" panose="00000500000000000000" pitchFamily="2" charset="0"/>
              </a:rPr>
              <a:t>fuera</a:t>
            </a:r>
            <a:r>
              <a:rPr lang="en-US" sz="1200" dirty="0">
                <a:latin typeface="Aleo" panose="00000500000000000000" pitchFamily="2" charset="0"/>
              </a:rPr>
              <a:t> de las </a:t>
            </a:r>
            <a:r>
              <a:rPr lang="en-US" sz="1200" dirty="0" err="1">
                <a:latin typeface="Aleo" panose="00000500000000000000" pitchFamily="2" charset="0"/>
              </a:rPr>
              <a:t>instalaciones</a:t>
            </a:r>
            <a:r>
              <a:rPr lang="en-US" sz="1200" dirty="0">
                <a:latin typeface="Aleo" panose="00000500000000000000" pitchFamily="2" charset="0"/>
              </a:rPr>
              <a:t> de la Fundación </a:t>
            </a:r>
            <a:r>
              <a:rPr lang="en-US" sz="1200" dirty="0" err="1">
                <a:latin typeface="Aleo" panose="00000500000000000000" pitchFamily="2" charset="0"/>
              </a:rPr>
              <a:t>durante</a:t>
            </a:r>
            <a:r>
              <a:rPr lang="en-US" sz="1200" dirty="0">
                <a:latin typeface="Aleo" panose="00000500000000000000" pitchFamily="2" charset="0"/>
              </a:rPr>
              <a:t> el </a:t>
            </a:r>
            <a:r>
              <a:rPr lang="en-US" sz="1200" dirty="0" err="1">
                <a:latin typeface="Aleo" panose="00000500000000000000" pitchFamily="2" charset="0"/>
              </a:rPr>
              <a:t>año</a:t>
            </a:r>
            <a:r>
              <a:rPr lang="en-US" sz="1200" dirty="0">
                <a:latin typeface="Aleo" panose="00000500000000000000" pitchFamily="2" charset="0"/>
              </a:rPr>
              <a:t> 2020.</a:t>
            </a:r>
          </a:p>
          <a:p>
            <a:pPr marL="0" indent="0">
              <a:lnSpc>
                <a:spcPct val="120000"/>
              </a:lnSpc>
              <a:buNone/>
            </a:pPr>
            <a:r>
              <a:rPr lang="en-US" sz="1200" dirty="0">
                <a:latin typeface="Aleo" panose="00000500000000000000" pitchFamily="2" charset="0"/>
              </a:rPr>
              <a:t>-Valéry Giscard d’Estaing, </a:t>
            </a:r>
            <a:r>
              <a:rPr lang="en-US" sz="1200" dirty="0" err="1">
                <a:latin typeface="Aleo" panose="00000500000000000000" pitchFamily="2" charset="0"/>
              </a:rPr>
              <a:t>expresidente</a:t>
            </a:r>
            <a:r>
              <a:rPr lang="en-US" sz="1200" dirty="0">
                <a:latin typeface="Aleo" panose="00000500000000000000" pitchFamily="2" charset="0"/>
              </a:rPr>
              <a:t> de la </a:t>
            </a:r>
            <a:r>
              <a:rPr lang="en-US" sz="1200" dirty="0" err="1">
                <a:latin typeface="Aleo" panose="00000500000000000000" pitchFamily="2" charset="0"/>
              </a:rPr>
              <a:t>República</a:t>
            </a:r>
            <a:r>
              <a:rPr lang="en-US" sz="1200" dirty="0">
                <a:latin typeface="Aleo" panose="00000500000000000000" pitchFamily="2" charset="0"/>
              </a:rPr>
              <a:t> </a:t>
            </a:r>
            <a:r>
              <a:rPr lang="en-US" sz="1200" dirty="0" err="1">
                <a:latin typeface="Aleo" panose="00000500000000000000" pitchFamily="2" charset="0"/>
              </a:rPr>
              <a:t>Francesa</a:t>
            </a:r>
            <a:r>
              <a:rPr lang="en-US" sz="1200" dirty="0">
                <a:latin typeface="Aleo" panose="00000500000000000000" pitchFamily="2" charset="0"/>
              </a:rPr>
              <a:t> de entre 1974 y 1981 (5 de </a:t>
            </a:r>
            <a:r>
              <a:rPr lang="en-US" sz="1200" dirty="0" err="1">
                <a:latin typeface="Aleo" panose="00000500000000000000" pitchFamily="2" charset="0"/>
              </a:rPr>
              <a:t>marzo</a:t>
            </a:r>
            <a:r>
              <a:rPr lang="en-US" sz="1200" dirty="0">
                <a:latin typeface="Aleo" panose="00000500000000000000" pitchFamily="2" charset="0"/>
              </a:rPr>
              <a:t>).</a:t>
            </a:r>
          </a:p>
          <a:p>
            <a:pPr marL="0" indent="0">
              <a:lnSpc>
                <a:spcPct val="120000"/>
              </a:lnSpc>
              <a:buNone/>
            </a:pPr>
            <a:r>
              <a:rPr lang="en-US" sz="1200" dirty="0">
                <a:latin typeface="Aleo" panose="00000500000000000000" pitchFamily="2" charset="0"/>
              </a:rPr>
              <a:t>-Víctor Álvarez, </a:t>
            </a:r>
            <a:r>
              <a:rPr lang="en-US" sz="1200" dirty="0" err="1">
                <a:latin typeface="Aleo" panose="00000500000000000000" pitchFamily="2" charset="0"/>
              </a:rPr>
              <a:t>jinete</a:t>
            </a:r>
            <a:r>
              <a:rPr lang="en-US" sz="1200" dirty="0">
                <a:latin typeface="Aleo" panose="00000500000000000000" pitchFamily="2" charset="0"/>
              </a:rPr>
              <a:t> de </a:t>
            </a:r>
            <a:r>
              <a:rPr lang="en-US" sz="1200" dirty="0" err="1">
                <a:latin typeface="Aleo" panose="00000500000000000000" pitchFamily="2" charset="0"/>
              </a:rPr>
              <a:t>doma</a:t>
            </a:r>
            <a:r>
              <a:rPr lang="en-US" sz="1200" dirty="0">
                <a:latin typeface="Aleo" panose="00000500000000000000" pitchFamily="2" charset="0"/>
              </a:rPr>
              <a:t> (6 de </a:t>
            </a:r>
            <a:r>
              <a:rPr lang="en-US" sz="1200" dirty="0" err="1">
                <a:latin typeface="Aleo" panose="00000500000000000000" pitchFamily="2" charset="0"/>
              </a:rPr>
              <a:t>julio</a:t>
            </a:r>
            <a:r>
              <a:rPr lang="en-US" sz="1200" dirty="0">
                <a:latin typeface="Aleo" panose="00000500000000000000" pitchFamily="2" charset="0"/>
              </a:rPr>
              <a:t>).</a:t>
            </a:r>
          </a:p>
          <a:p>
            <a:pPr marL="0" indent="0">
              <a:lnSpc>
                <a:spcPct val="120000"/>
              </a:lnSpc>
              <a:buNone/>
            </a:pPr>
            <a:r>
              <a:rPr lang="en-US" sz="1200" dirty="0">
                <a:latin typeface="Aleo" panose="00000500000000000000" pitchFamily="2" charset="0"/>
              </a:rPr>
              <a:t>-Jorge Román, </a:t>
            </a:r>
            <a:r>
              <a:rPr lang="en-US" sz="1200" dirty="0" err="1">
                <a:latin typeface="Aleo" panose="00000500000000000000" pitchFamily="2" charset="0"/>
              </a:rPr>
              <a:t>presidente</a:t>
            </a:r>
            <a:r>
              <a:rPr lang="en-US" sz="1200" dirty="0">
                <a:latin typeface="Aleo" panose="00000500000000000000" pitchFamily="2" charset="0"/>
              </a:rPr>
              <a:t> de la </a:t>
            </a:r>
            <a:r>
              <a:rPr lang="en-US" sz="1200" dirty="0" err="1">
                <a:latin typeface="Aleo" panose="00000500000000000000" pitchFamily="2" charset="0"/>
              </a:rPr>
              <a:t>Asociación</a:t>
            </a:r>
            <a:r>
              <a:rPr lang="en-US" sz="1200" dirty="0">
                <a:latin typeface="Aleo" panose="00000500000000000000" pitchFamily="2" charset="0"/>
              </a:rPr>
              <a:t> </a:t>
            </a:r>
            <a:r>
              <a:rPr lang="en-US" sz="1200" dirty="0" err="1">
                <a:latin typeface="Aleo" panose="00000500000000000000" pitchFamily="2" charset="0"/>
              </a:rPr>
              <a:t>Andaluza</a:t>
            </a:r>
            <a:r>
              <a:rPr lang="en-US" sz="1200" dirty="0">
                <a:latin typeface="Aleo" panose="00000500000000000000" pitchFamily="2" charset="0"/>
              </a:rPr>
              <a:t> de </a:t>
            </a:r>
            <a:r>
              <a:rPr lang="en-US" sz="1200" dirty="0" err="1">
                <a:latin typeface="Aleo" panose="00000500000000000000" pitchFamily="2" charset="0"/>
              </a:rPr>
              <a:t>Periodistas</a:t>
            </a:r>
            <a:r>
              <a:rPr lang="en-US" sz="1200" dirty="0">
                <a:latin typeface="Aleo" panose="00000500000000000000" pitchFamily="2" charset="0"/>
              </a:rPr>
              <a:t> y </a:t>
            </a:r>
            <a:r>
              <a:rPr lang="en-US" sz="1200" dirty="0" err="1">
                <a:latin typeface="Aleo" panose="00000500000000000000" pitchFamily="2" charset="0"/>
              </a:rPr>
              <a:t>Escritores</a:t>
            </a:r>
            <a:r>
              <a:rPr lang="en-US" sz="1200" dirty="0">
                <a:latin typeface="Aleo" panose="00000500000000000000" pitchFamily="2" charset="0"/>
              </a:rPr>
              <a:t> de Turismo (ANPETUR) (23 de </a:t>
            </a:r>
            <a:r>
              <a:rPr lang="en-US" sz="1200" dirty="0" err="1">
                <a:latin typeface="Aleo" panose="00000500000000000000" pitchFamily="2" charset="0"/>
              </a:rPr>
              <a:t>julio</a:t>
            </a:r>
            <a:r>
              <a:rPr lang="en-US" sz="1200" dirty="0">
                <a:latin typeface="Aleo" panose="00000500000000000000" pitchFamily="2" charset="0"/>
              </a:rPr>
              <a:t>).</a:t>
            </a:r>
          </a:p>
          <a:p>
            <a:pPr marL="0" indent="0">
              <a:lnSpc>
                <a:spcPct val="120000"/>
              </a:lnSpc>
              <a:buNone/>
            </a:pPr>
            <a:r>
              <a:rPr lang="en-US" sz="1200" dirty="0">
                <a:latin typeface="Aleo" panose="00000500000000000000" pitchFamily="2" charset="0"/>
              </a:rPr>
              <a:t>-Enrique Ojeda, </a:t>
            </a:r>
            <a:r>
              <a:rPr lang="en-US" sz="1200" dirty="0" err="1">
                <a:latin typeface="Aleo" panose="00000500000000000000" pitchFamily="2" charset="0"/>
              </a:rPr>
              <a:t>Embajador</a:t>
            </a:r>
            <a:r>
              <a:rPr lang="en-US" sz="1200" dirty="0">
                <a:latin typeface="Aleo" panose="00000500000000000000" pitchFamily="2" charset="0"/>
              </a:rPr>
              <a:t> de </a:t>
            </a:r>
            <a:r>
              <a:rPr lang="en-US" sz="1200" dirty="0" err="1">
                <a:latin typeface="Aleo" panose="00000500000000000000" pitchFamily="2" charset="0"/>
              </a:rPr>
              <a:t>España</a:t>
            </a:r>
            <a:r>
              <a:rPr lang="en-US" sz="1200" dirty="0">
                <a:latin typeface="Aleo" panose="00000500000000000000" pitchFamily="2" charset="0"/>
              </a:rPr>
              <a:t> en Chile (23 de </a:t>
            </a:r>
            <a:r>
              <a:rPr lang="en-US" sz="1200" dirty="0" err="1">
                <a:latin typeface="Aleo" panose="00000500000000000000" pitchFamily="2" charset="0"/>
              </a:rPr>
              <a:t>julio</a:t>
            </a:r>
            <a:r>
              <a:rPr lang="en-US" sz="1200" dirty="0">
                <a:latin typeface="Aleo" panose="00000500000000000000" pitchFamily="2" charset="0"/>
              </a:rPr>
              <a:t>).</a:t>
            </a:r>
          </a:p>
          <a:p>
            <a:pPr marL="0" indent="0">
              <a:lnSpc>
                <a:spcPct val="120000"/>
              </a:lnSpc>
              <a:buNone/>
            </a:pPr>
            <a:r>
              <a:rPr lang="en-US" sz="1200" dirty="0">
                <a:latin typeface="Aleo" panose="00000500000000000000" pitchFamily="2" charset="0"/>
              </a:rPr>
              <a:t>-Javier Loscertales, </a:t>
            </a:r>
            <a:r>
              <a:rPr lang="en-US" sz="1200" dirty="0" err="1">
                <a:latin typeface="Aleo" panose="00000500000000000000" pitchFamily="2" charset="0"/>
              </a:rPr>
              <a:t>secretario</a:t>
            </a:r>
            <a:r>
              <a:rPr lang="en-US" sz="1200" dirty="0">
                <a:latin typeface="Aleo" panose="00000500000000000000" pitchFamily="2" charset="0"/>
              </a:rPr>
              <a:t> general de </a:t>
            </a:r>
            <a:r>
              <a:rPr lang="en-US" sz="1200" dirty="0" err="1">
                <a:latin typeface="Aleo" panose="00000500000000000000" pitchFamily="2" charset="0"/>
              </a:rPr>
              <a:t>Ordenación</a:t>
            </a:r>
            <a:r>
              <a:rPr lang="en-US" sz="1200" dirty="0">
                <a:latin typeface="Aleo" panose="00000500000000000000" pitchFamily="2" charset="0"/>
              </a:rPr>
              <a:t> de la </a:t>
            </a:r>
            <a:r>
              <a:rPr lang="en-US" sz="1200" dirty="0" err="1">
                <a:latin typeface="Aleo" panose="00000500000000000000" pitchFamily="2" charset="0"/>
              </a:rPr>
              <a:t>Formación</a:t>
            </a:r>
            <a:r>
              <a:rPr lang="en-US" sz="1200" dirty="0">
                <a:latin typeface="Aleo" panose="00000500000000000000" pitchFamily="2" charset="0"/>
              </a:rPr>
              <a:t> de la Junta de Andalucía (30 de </a:t>
            </a:r>
            <a:r>
              <a:rPr lang="en-US" sz="1200" dirty="0" err="1">
                <a:latin typeface="Aleo" panose="00000500000000000000" pitchFamily="2" charset="0"/>
              </a:rPr>
              <a:t>julio</a:t>
            </a:r>
            <a:r>
              <a:rPr lang="en-US" sz="1200" dirty="0">
                <a:latin typeface="Aleo" panose="00000500000000000000" pitchFamily="2" charset="0"/>
              </a:rPr>
              <a:t>).</a:t>
            </a:r>
          </a:p>
          <a:p>
            <a:pPr marL="0" indent="0">
              <a:lnSpc>
                <a:spcPct val="120000"/>
              </a:lnSpc>
              <a:buNone/>
            </a:pPr>
            <a:r>
              <a:rPr lang="en-US" sz="1200" dirty="0">
                <a:latin typeface="Aleo" panose="00000500000000000000" pitchFamily="2" charset="0"/>
              </a:rPr>
              <a:t>-Alexandra de Hannover, </a:t>
            </a:r>
            <a:r>
              <a:rPr lang="en-US" sz="1200" dirty="0" err="1">
                <a:latin typeface="Aleo" panose="00000500000000000000" pitchFamily="2" charset="0"/>
              </a:rPr>
              <a:t>princesa</a:t>
            </a:r>
            <a:r>
              <a:rPr lang="en-US" sz="1200" dirty="0">
                <a:latin typeface="Aleo" panose="00000500000000000000" pitchFamily="2" charset="0"/>
              </a:rPr>
              <a:t> de </a:t>
            </a:r>
            <a:r>
              <a:rPr lang="en-US" sz="1200" dirty="0" err="1">
                <a:latin typeface="Aleo" panose="00000500000000000000" pitchFamily="2" charset="0"/>
              </a:rPr>
              <a:t>Mónaco</a:t>
            </a:r>
            <a:r>
              <a:rPr lang="en-US" sz="1200" dirty="0">
                <a:latin typeface="Aleo" panose="00000500000000000000" pitchFamily="2" charset="0"/>
              </a:rPr>
              <a:t> (13 de </a:t>
            </a:r>
            <a:r>
              <a:rPr lang="en-US" sz="1200" dirty="0" err="1">
                <a:latin typeface="Aleo" panose="00000500000000000000" pitchFamily="2" charset="0"/>
              </a:rPr>
              <a:t>agosto</a:t>
            </a:r>
            <a:r>
              <a:rPr lang="en-US" sz="1200" dirty="0">
                <a:latin typeface="Aleo" panose="00000500000000000000" pitchFamily="2" charset="0"/>
              </a:rPr>
              <a:t>).</a:t>
            </a:r>
          </a:p>
          <a:p>
            <a:pPr marL="0" indent="0">
              <a:lnSpc>
                <a:spcPct val="120000"/>
              </a:lnSpc>
              <a:buNone/>
            </a:pPr>
            <a:r>
              <a:rPr lang="en-US" sz="1200" dirty="0">
                <a:latin typeface="Aleo" panose="00000500000000000000" pitchFamily="2" charset="0"/>
              </a:rPr>
              <a:t>-Ricardo Camacho, </a:t>
            </a:r>
            <a:r>
              <a:rPr lang="en-US" sz="1200" dirty="0" err="1">
                <a:latin typeface="Aleo" panose="00000500000000000000" pitchFamily="2" charset="0"/>
              </a:rPr>
              <a:t>capitán</a:t>
            </a:r>
            <a:r>
              <a:rPr lang="en-US" sz="1200" dirty="0">
                <a:latin typeface="Aleo" panose="00000500000000000000" pitchFamily="2" charset="0"/>
              </a:rPr>
              <a:t> de </a:t>
            </a:r>
            <a:r>
              <a:rPr lang="en-US" sz="1200" dirty="0" err="1">
                <a:latin typeface="Aleo" panose="00000500000000000000" pitchFamily="2" charset="0"/>
              </a:rPr>
              <a:t>navío</a:t>
            </a:r>
            <a:r>
              <a:rPr lang="en-US" sz="1200" dirty="0">
                <a:latin typeface="Aleo" panose="00000500000000000000" pitchFamily="2" charset="0"/>
              </a:rPr>
              <a:t>. </a:t>
            </a:r>
            <a:r>
              <a:rPr lang="en-US" sz="1200" dirty="0" err="1">
                <a:latin typeface="Aleo" panose="00000500000000000000" pitchFamily="2" charset="0"/>
              </a:rPr>
              <a:t>Embajada</a:t>
            </a:r>
            <a:r>
              <a:rPr lang="en-US" sz="1200" dirty="0">
                <a:latin typeface="Aleo" panose="00000500000000000000" pitchFamily="2" charset="0"/>
              </a:rPr>
              <a:t> de Chile (3 de </a:t>
            </a:r>
            <a:r>
              <a:rPr lang="en-US" sz="1200" dirty="0" err="1">
                <a:latin typeface="Aleo" panose="00000500000000000000" pitchFamily="2" charset="0"/>
              </a:rPr>
              <a:t>septiembre</a:t>
            </a:r>
            <a:r>
              <a:rPr lang="en-US" sz="1200" dirty="0">
                <a:latin typeface="Aleo" panose="00000500000000000000" pitchFamily="2" charset="0"/>
              </a:rPr>
              <a:t>).</a:t>
            </a:r>
          </a:p>
          <a:p>
            <a:pPr marL="0" indent="0">
              <a:lnSpc>
                <a:spcPct val="120000"/>
              </a:lnSpc>
              <a:buNone/>
            </a:pPr>
            <a:r>
              <a:rPr lang="en-US" sz="1200" dirty="0">
                <a:latin typeface="Aleo" panose="00000500000000000000" pitchFamily="2" charset="0"/>
              </a:rPr>
              <a:t>-Víctor </a:t>
            </a:r>
            <a:r>
              <a:rPr lang="en-US" sz="1200" dirty="0" err="1">
                <a:latin typeface="Aleo" panose="00000500000000000000" pitchFamily="2" charset="0"/>
              </a:rPr>
              <a:t>Herranz</a:t>
            </a:r>
            <a:r>
              <a:rPr lang="en-US" sz="1200" dirty="0">
                <a:latin typeface="Aleo" panose="00000500000000000000" pitchFamily="2" charset="0"/>
              </a:rPr>
              <a:t>, productor </a:t>
            </a:r>
            <a:r>
              <a:rPr lang="en-US" sz="1200" dirty="0" err="1">
                <a:latin typeface="Aleo" panose="00000500000000000000" pitchFamily="2" charset="0"/>
              </a:rPr>
              <a:t>programa</a:t>
            </a:r>
            <a:r>
              <a:rPr lang="en-US" sz="1200" dirty="0">
                <a:latin typeface="Aleo" panose="00000500000000000000" pitchFamily="2" charset="0"/>
              </a:rPr>
              <a:t>, </a:t>
            </a:r>
            <a:r>
              <a:rPr lang="en-US" sz="1200" dirty="0" err="1">
                <a:latin typeface="Aleo" panose="00000500000000000000" pitchFamily="2" charset="0"/>
              </a:rPr>
              <a:t>Gente</a:t>
            </a:r>
            <a:r>
              <a:rPr lang="en-US" sz="1200" dirty="0">
                <a:latin typeface="Aleo" panose="00000500000000000000" pitchFamily="2" charset="0"/>
              </a:rPr>
              <a:t> </a:t>
            </a:r>
            <a:r>
              <a:rPr lang="en-US" sz="1200" dirty="0" err="1">
                <a:latin typeface="Aleo" panose="00000500000000000000" pitchFamily="2" charset="0"/>
              </a:rPr>
              <a:t>Viajera</a:t>
            </a:r>
            <a:r>
              <a:rPr lang="en-US" sz="1200" dirty="0">
                <a:latin typeface="Aleo" panose="00000500000000000000" pitchFamily="2" charset="0"/>
              </a:rPr>
              <a:t> (11 de </a:t>
            </a:r>
            <a:r>
              <a:rPr lang="en-US" sz="1200" dirty="0" err="1">
                <a:latin typeface="Aleo" panose="00000500000000000000" pitchFamily="2" charset="0"/>
              </a:rPr>
              <a:t>septiembre</a:t>
            </a:r>
            <a:r>
              <a:rPr lang="en-US" sz="1200" dirty="0">
                <a:latin typeface="Aleo" panose="00000500000000000000" pitchFamily="2" charset="0"/>
              </a:rPr>
              <a:t>).</a:t>
            </a:r>
          </a:p>
          <a:p>
            <a:pPr marL="0" indent="0">
              <a:lnSpc>
                <a:spcPct val="120000"/>
              </a:lnSpc>
              <a:buNone/>
            </a:pPr>
            <a:r>
              <a:rPr lang="en-US" sz="1200" dirty="0">
                <a:latin typeface="Aleo" panose="00000500000000000000" pitchFamily="2" charset="0"/>
              </a:rPr>
              <a:t>-Boris Izaguirre, </a:t>
            </a:r>
            <a:r>
              <a:rPr lang="en-US" sz="1200" dirty="0" err="1">
                <a:latin typeface="Aleo" panose="00000500000000000000" pitchFamily="2" charset="0"/>
              </a:rPr>
              <a:t>periodista</a:t>
            </a:r>
            <a:r>
              <a:rPr lang="en-US" sz="1200" dirty="0">
                <a:latin typeface="Aleo" panose="00000500000000000000" pitchFamily="2" charset="0"/>
              </a:rPr>
              <a:t> y </a:t>
            </a:r>
            <a:r>
              <a:rPr lang="en-US" sz="1200" dirty="0" err="1">
                <a:latin typeface="Aleo" panose="00000500000000000000" pitchFamily="2" charset="0"/>
              </a:rPr>
              <a:t>presentador</a:t>
            </a:r>
            <a:r>
              <a:rPr lang="en-US" sz="1200" dirty="0">
                <a:latin typeface="Aleo" panose="00000500000000000000" pitchFamily="2" charset="0"/>
              </a:rPr>
              <a:t> (12 de </a:t>
            </a:r>
            <a:r>
              <a:rPr lang="en-US" sz="1200" dirty="0" err="1">
                <a:latin typeface="Aleo" panose="00000500000000000000" pitchFamily="2" charset="0"/>
              </a:rPr>
              <a:t>septiembre</a:t>
            </a:r>
            <a:r>
              <a:rPr lang="en-US" sz="1200" dirty="0">
                <a:latin typeface="Aleo" panose="00000500000000000000" pitchFamily="2" charset="0"/>
              </a:rPr>
              <a:t>).</a:t>
            </a:r>
          </a:p>
          <a:p>
            <a:pPr marL="0" indent="0">
              <a:lnSpc>
                <a:spcPct val="120000"/>
              </a:lnSpc>
              <a:buNone/>
            </a:pPr>
            <a:r>
              <a:rPr lang="en-US" sz="1200" dirty="0">
                <a:latin typeface="Aleo" panose="00000500000000000000" pitchFamily="2" charset="0"/>
              </a:rPr>
              <a:t>-Rafael de Paula y Paco Cepero (1 de </a:t>
            </a:r>
            <a:r>
              <a:rPr lang="en-US" sz="1200" dirty="0" err="1">
                <a:latin typeface="Aleo" panose="00000500000000000000" pitchFamily="2" charset="0"/>
              </a:rPr>
              <a:t>octubre</a:t>
            </a:r>
            <a:r>
              <a:rPr lang="en-US" sz="1200" dirty="0">
                <a:latin typeface="Aleo" panose="00000500000000000000" pitchFamily="2" charset="0"/>
              </a:rPr>
              <a:t>).</a:t>
            </a:r>
          </a:p>
          <a:p>
            <a:pPr marL="0" indent="0">
              <a:lnSpc>
                <a:spcPct val="120000"/>
              </a:lnSpc>
              <a:buNone/>
            </a:pPr>
            <a:r>
              <a:rPr lang="en-US" sz="1200" dirty="0">
                <a:latin typeface="Aleo" panose="00000500000000000000" pitchFamily="2" charset="0"/>
              </a:rPr>
              <a:t>-Jose </a:t>
            </a:r>
            <a:r>
              <a:rPr lang="en-US" sz="1200" dirty="0" err="1">
                <a:latin typeface="Aleo" panose="00000500000000000000" pitchFamily="2" charset="0"/>
              </a:rPr>
              <a:t>Veiga</a:t>
            </a:r>
            <a:r>
              <a:rPr lang="en-US" sz="1200" dirty="0">
                <a:latin typeface="Aleo" panose="00000500000000000000" pitchFamily="2" charset="0"/>
              </a:rPr>
              <a:t> </a:t>
            </a:r>
            <a:r>
              <a:rPr lang="en-US" sz="1200" dirty="0" err="1">
                <a:latin typeface="Aleo" panose="00000500000000000000" pitchFamily="2" charset="0"/>
              </a:rPr>
              <a:t>Maltez</a:t>
            </a:r>
            <a:r>
              <a:rPr lang="en-US" sz="1200" dirty="0">
                <a:latin typeface="Aleo" panose="00000500000000000000" pitchFamily="2" charset="0"/>
              </a:rPr>
              <a:t>, alcalde de </a:t>
            </a:r>
            <a:r>
              <a:rPr lang="en-US" sz="1200" dirty="0" err="1">
                <a:latin typeface="Aleo" panose="00000500000000000000" pitchFamily="2" charset="0"/>
              </a:rPr>
              <a:t>Gölega</a:t>
            </a:r>
            <a:r>
              <a:rPr lang="en-US" sz="1200" dirty="0">
                <a:latin typeface="Aleo" panose="00000500000000000000" pitchFamily="2" charset="0"/>
              </a:rPr>
              <a:t> (Portugal) y </a:t>
            </a:r>
            <a:r>
              <a:rPr lang="en-US" sz="1200" dirty="0" err="1">
                <a:latin typeface="Aleo" panose="00000500000000000000" pitchFamily="2" charset="0"/>
              </a:rPr>
              <a:t>fundador</a:t>
            </a:r>
            <a:r>
              <a:rPr lang="en-US" sz="1200" dirty="0">
                <a:latin typeface="Aleo" panose="00000500000000000000" pitchFamily="2" charset="0"/>
              </a:rPr>
              <a:t> de la red </a:t>
            </a:r>
            <a:r>
              <a:rPr lang="en-US" sz="1200" dirty="0" err="1">
                <a:latin typeface="Aleo" panose="00000500000000000000" pitchFamily="2" charset="0"/>
              </a:rPr>
              <a:t>Euroequus</a:t>
            </a:r>
            <a:r>
              <a:rPr lang="en-US" sz="1200" dirty="0">
                <a:latin typeface="Aleo" panose="00000500000000000000" pitchFamily="2" charset="0"/>
              </a:rPr>
              <a:t> (7 de </a:t>
            </a:r>
            <a:r>
              <a:rPr lang="en-US" sz="1200" dirty="0" err="1">
                <a:latin typeface="Aleo" panose="00000500000000000000" pitchFamily="2" charset="0"/>
              </a:rPr>
              <a:t>octubre</a:t>
            </a:r>
            <a:r>
              <a:rPr lang="en-US" sz="1200" dirty="0">
                <a:latin typeface="Aleo" panose="00000500000000000000" pitchFamily="2" charset="0"/>
              </a:rPr>
              <a:t>).</a:t>
            </a:r>
          </a:p>
          <a:p>
            <a:pPr marL="0" indent="0">
              <a:lnSpc>
                <a:spcPct val="120000"/>
              </a:lnSpc>
              <a:buNone/>
            </a:pPr>
            <a:r>
              <a:rPr lang="en-US" sz="1200" dirty="0">
                <a:latin typeface="Aleo" panose="00000500000000000000" pitchFamily="2" charset="0"/>
              </a:rPr>
              <a:t>-José Antonio García Mena, </a:t>
            </a:r>
            <a:r>
              <a:rPr lang="en-US" sz="1200" dirty="0" err="1">
                <a:latin typeface="Aleo" panose="00000500000000000000" pitchFamily="2" charset="0"/>
              </a:rPr>
              <a:t>jinete</a:t>
            </a:r>
            <a:r>
              <a:rPr lang="en-US" sz="1200" dirty="0">
                <a:latin typeface="Aleo" panose="00000500000000000000" pitchFamily="2" charset="0"/>
              </a:rPr>
              <a:t> de </a:t>
            </a:r>
            <a:r>
              <a:rPr lang="en-US" sz="1200" dirty="0" err="1">
                <a:latin typeface="Aleo" panose="00000500000000000000" pitchFamily="2" charset="0"/>
              </a:rPr>
              <a:t>doma</a:t>
            </a:r>
            <a:r>
              <a:rPr lang="en-US" sz="1200" dirty="0">
                <a:latin typeface="Aleo" panose="00000500000000000000" pitchFamily="2" charset="0"/>
              </a:rPr>
              <a:t> (22 de </a:t>
            </a:r>
            <a:r>
              <a:rPr lang="en-US" sz="1200" dirty="0" err="1">
                <a:latin typeface="Aleo" panose="00000500000000000000" pitchFamily="2" charset="0"/>
              </a:rPr>
              <a:t>octubre</a:t>
            </a:r>
            <a:r>
              <a:rPr lang="en-US" sz="1200" dirty="0">
                <a:latin typeface="Aleo" panose="00000500000000000000" pitchFamily="2" charset="0"/>
              </a:rPr>
              <a:t>).</a:t>
            </a:r>
          </a:p>
          <a:p>
            <a:pPr marL="0" indent="0">
              <a:lnSpc>
                <a:spcPct val="120000"/>
              </a:lnSpc>
              <a:buNone/>
            </a:pPr>
            <a:r>
              <a:rPr lang="en-US" sz="1200" dirty="0">
                <a:latin typeface="Aleo" panose="00000500000000000000" pitchFamily="2" charset="0"/>
              </a:rPr>
              <a:t>-Antonio Barba, </a:t>
            </a:r>
            <a:r>
              <a:rPr lang="en-US" sz="1200" dirty="0" err="1">
                <a:latin typeface="Aleo" panose="00000500000000000000" pitchFamily="2" charset="0"/>
              </a:rPr>
              <a:t>presidente</a:t>
            </a:r>
            <a:r>
              <a:rPr lang="en-US" sz="1200" dirty="0">
                <a:latin typeface="Aleo" panose="00000500000000000000" pitchFamily="2" charset="0"/>
              </a:rPr>
              <a:t> de Sevilla Rotary Club </a:t>
            </a:r>
            <a:r>
              <a:rPr lang="en-US" sz="1200" dirty="0" err="1">
                <a:latin typeface="Aleo" panose="00000500000000000000" pitchFamily="2" charset="0"/>
              </a:rPr>
              <a:t>Internacional</a:t>
            </a:r>
            <a:r>
              <a:rPr lang="en-US" sz="1200" dirty="0">
                <a:latin typeface="Aleo" panose="00000500000000000000" pitchFamily="2" charset="0"/>
              </a:rPr>
              <a:t> (29 de </a:t>
            </a:r>
            <a:r>
              <a:rPr lang="en-US" sz="1200" dirty="0" err="1">
                <a:latin typeface="Aleo" panose="00000500000000000000" pitchFamily="2" charset="0"/>
              </a:rPr>
              <a:t>octubre</a:t>
            </a:r>
            <a:r>
              <a:rPr lang="en-US" sz="1200" dirty="0">
                <a:latin typeface="Aleo" panose="00000500000000000000" pitchFamily="2" charset="0"/>
              </a:rPr>
              <a:t>).</a:t>
            </a:r>
          </a:p>
          <a:p>
            <a:pPr marL="0"/>
            <a:endParaRPr lang="en-US" sz="700" dirty="0"/>
          </a:p>
        </p:txBody>
      </p:sp>
      <p:cxnSp>
        <p:nvCxnSpPr>
          <p:cNvPr id="18" name="Straight Connector 14">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Marcador de contenido 7" descr="Un grupo de personas en una plaza&#10;&#10;Descripción generada automáticamente con confianza media">
            <a:extLst>
              <a:ext uri="{FF2B5EF4-FFF2-40B4-BE49-F238E27FC236}">
                <a16:creationId xmlns:a16="http://schemas.microsoft.com/office/drawing/2014/main" id="{2F28958F-AAE3-4E38-B49F-206941798BC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1019" t="1" r="19555" b="1"/>
          <a:stretch/>
        </p:blipFill>
        <p:spPr>
          <a:xfrm>
            <a:off x="6749145" y="573678"/>
            <a:ext cx="5103206" cy="5710645"/>
          </a:xfrm>
          <a:prstGeom prst="rect">
            <a:avLst/>
          </a:prstGeom>
        </p:spPr>
      </p:pic>
    </p:spTree>
    <p:extLst>
      <p:ext uri="{BB962C8B-B14F-4D97-AF65-F5344CB8AC3E}">
        <p14:creationId xmlns:p14="http://schemas.microsoft.com/office/powerpoint/2010/main" val="364276400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Imagen 22" descr="Multitud de personas en un auditorio&#10;&#10;Descripción generada automáticamente con confianza media">
            <a:extLst>
              <a:ext uri="{FF2B5EF4-FFF2-40B4-BE49-F238E27FC236}">
                <a16:creationId xmlns:a16="http://schemas.microsoft.com/office/drawing/2014/main" id="{F497AFA4-8369-4B5F-8CBA-986AF0F1D1FF}"/>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6130" r="11930"/>
          <a:stretch/>
        </p:blipFill>
        <p:spPr>
          <a:xfrm>
            <a:off x="20" y="10"/>
            <a:ext cx="8450297" cy="6857990"/>
          </a:xfrm>
          <a:prstGeom prst="rect">
            <a:avLst/>
          </a:prstGeom>
        </p:spPr>
      </p:pic>
      <p:sp>
        <p:nvSpPr>
          <p:cNvPr id="15" name="Título 14">
            <a:extLst>
              <a:ext uri="{FF2B5EF4-FFF2-40B4-BE49-F238E27FC236}">
                <a16:creationId xmlns:a16="http://schemas.microsoft.com/office/drawing/2014/main" id="{5FFE9AE3-B408-402D-9962-4FA1F13D02F2}"/>
              </a:ext>
            </a:extLst>
          </p:cNvPr>
          <p:cNvSpPr>
            <a:spLocks noGrp="1"/>
          </p:cNvSpPr>
          <p:nvPr>
            <p:ph type="title"/>
          </p:nvPr>
        </p:nvSpPr>
        <p:spPr>
          <a:xfrm>
            <a:off x="612396" y="589060"/>
            <a:ext cx="5482080" cy="1173623"/>
          </a:xfrm>
        </p:spPr>
        <p:txBody>
          <a:bodyPr vert="horz" lIns="91440" tIns="45720" rIns="91440" bIns="45720" rtlCol="0" anchor="ctr">
            <a:normAutofit/>
          </a:bodyPr>
          <a:lstStyle/>
          <a:p>
            <a:r>
              <a:rPr lang="en-US" sz="1800" b="1" kern="1200" dirty="0">
                <a:solidFill>
                  <a:srgbClr val="FFFFFF"/>
                </a:solidFill>
                <a:latin typeface="Aleo" panose="00000500000000000000" pitchFamily="2" charset="0"/>
              </a:rPr>
              <a:t>EN NUESTRAS INSTALACIONES </a:t>
            </a:r>
          </a:p>
        </p:txBody>
      </p:sp>
      <p:sp>
        <p:nvSpPr>
          <p:cNvPr id="17" name="Marcador de texto 16">
            <a:extLst>
              <a:ext uri="{FF2B5EF4-FFF2-40B4-BE49-F238E27FC236}">
                <a16:creationId xmlns:a16="http://schemas.microsoft.com/office/drawing/2014/main" id="{D34327E8-3FE2-4232-9087-667FA02B3A61}"/>
              </a:ext>
            </a:extLst>
          </p:cNvPr>
          <p:cNvSpPr>
            <a:spLocks noGrp="1"/>
          </p:cNvSpPr>
          <p:nvPr>
            <p:ph type="body" sz="half" idx="2"/>
          </p:nvPr>
        </p:nvSpPr>
        <p:spPr>
          <a:xfrm>
            <a:off x="612396" y="2219785"/>
            <a:ext cx="4845425" cy="3957178"/>
          </a:xfrm>
        </p:spPr>
        <p:txBody>
          <a:bodyPr vert="horz" lIns="91440" tIns="45720" rIns="91440" bIns="45720" rtlCol="0">
            <a:normAutofit/>
          </a:bodyPr>
          <a:lstStyle/>
          <a:p>
            <a:pPr algn="just">
              <a:lnSpc>
                <a:spcPct val="100000"/>
              </a:lnSpc>
            </a:pPr>
            <a:r>
              <a:rPr lang="en-US" sz="1100" dirty="0">
                <a:solidFill>
                  <a:srgbClr val="FFFFFF"/>
                </a:solidFill>
                <a:latin typeface="Aleo" panose="00000500000000000000" pitchFamily="2" charset="0"/>
              </a:rPr>
              <a:t>A </a:t>
            </a:r>
            <a:r>
              <a:rPr lang="en-US" sz="1100" dirty="0" err="1">
                <a:solidFill>
                  <a:srgbClr val="FFFFFF"/>
                </a:solidFill>
                <a:latin typeface="Aleo" panose="00000500000000000000" pitchFamily="2" charset="0"/>
              </a:rPr>
              <a:t>continuación</a:t>
            </a:r>
            <a:r>
              <a:rPr lang="en-US" sz="1100" dirty="0">
                <a:solidFill>
                  <a:srgbClr val="FFFFFF"/>
                </a:solidFill>
                <a:latin typeface="Aleo" panose="00000500000000000000" pitchFamily="2" charset="0"/>
              </a:rPr>
              <a:t>, se </a:t>
            </a:r>
            <a:r>
              <a:rPr lang="en-US" sz="1100" dirty="0" err="1">
                <a:solidFill>
                  <a:srgbClr val="FFFFFF"/>
                </a:solidFill>
                <a:latin typeface="Aleo" panose="00000500000000000000" pitchFamily="2" charset="0"/>
              </a:rPr>
              <a:t>exponen</a:t>
            </a:r>
            <a:r>
              <a:rPr lang="en-US" sz="1100" dirty="0">
                <a:solidFill>
                  <a:srgbClr val="FFFFFF"/>
                </a:solidFill>
                <a:latin typeface="Aleo" panose="00000500000000000000" pitchFamily="2" charset="0"/>
              </a:rPr>
              <a:t> los </a:t>
            </a:r>
            <a:r>
              <a:rPr lang="en-US" sz="1100" dirty="0" err="1">
                <a:solidFill>
                  <a:srgbClr val="FFFFFF"/>
                </a:solidFill>
                <a:latin typeface="Aleo" panose="00000500000000000000" pitchFamily="2" charset="0"/>
              </a:rPr>
              <a:t>datos</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generales</a:t>
            </a:r>
            <a:r>
              <a:rPr lang="en-US" sz="1100" dirty="0">
                <a:solidFill>
                  <a:srgbClr val="FFFFFF"/>
                </a:solidFill>
                <a:latin typeface="Aleo" panose="00000500000000000000" pitchFamily="2" charset="0"/>
              </a:rPr>
              <a:t> de </a:t>
            </a:r>
            <a:r>
              <a:rPr lang="en-US" sz="1100" dirty="0" err="1">
                <a:solidFill>
                  <a:srgbClr val="FFFFFF"/>
                </a:solidFill>
                <a:latin typeface="Aleo" panose="00000500000000000000" pitchFamily="2" charset="0"/>
              </a:rPr>
              <a:t>visitas</a:t>
            </a:r>
            <a:r>
              <a:rPr lang="en-US" sz="1100" dirty="0">
                <a:solidFill>
                  <a:srgbClr val="FFFFFF"/>
                </a:solidFill>
                <a:latin typeface="Aleo" panose="00000500000000000000" pitchFamily="2" charset="0"/>
              </a:rPr>
              <a:t> a </a:t>
            </a:r>
            <a:r>
              <a:rPr lang="en-US" sz="1100" dirty="0" err="1">
                <a:solidFill>
                  <a:srgbClr val="FFFFFF"/>
                </a:solidFill>
                <a:latin typeface="Aleo" panose="00000500000000000000" pitchFamily="2" charset="0"/>
              </a:rPr>
              <a:t>nuestras</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instalaciones</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durante</a:t>
            </a:r>
            <a:r>
              <a:rPr lang="en-US" sz="1100" dirty="0">
                <a:solidFill>
                  <a:srgbClr val="FFFFFF"/>
                </a:solidFill>
                <a:latin typeface="Aleo" panose="00000500000000000000" pitchFamily="2" charset="0"/>
              </a:rPr>
              <a:t> los </a:t>
            </a:r>
            <a:r>
              <a:rPr lang="en-US" sz="1100" dirty="0" err="1">
                <a:solidFill>
                  <a:srgbClr val="FFFFFF"/>
                </a:solidFill>
                <a:latin typeface="Aleo" panose="00000500000000000000" pitchFamily="2" charset="0"/>
              </a:rPr>
              <a:t>últimos</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tres</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años</a:t>
            </a:r>
            <a:r>
              <a:rPr lang="en-US" sz="1100" dirty="0">
                <a:solidFill>
                  <a:srgbClr val="FFFFFF"/>
                </a:solidFill>
                <a:latin typeface="Aleo" panose="00000500000000000000" pitchFamily="2" charset="0"/>
              </a:rPr>
              <a:t>.</a:t>
            </a:r>
          </a:p>
          <a:p>
            <a:pPr indent="-228600" algn="just">
              <a:lnSpc>
                <a:spcPct val="100000"/>
              </a:lnSpc>
              <a:buFont typeface="Arial" panose="020B0604020202020204" pitchFamily="34" charset="0"/>
              <a:buChar char="•"/>
            </a:pPr>
            <a:endParaRPr lang="en-US" sz="1100" dirty="0">
              <a:solidFill>
                <a:srgbClr val="FFFFFF"/>
              </a:solidFill>
              <a:latin typeface="Aleo" panose="00000500000000000000" pitchFamily="2" charset="0"/>
            </a:endParaRPr>
          </a:p>
          <a:p>
            <a:pPr algn="just">
              <a:lnSpc>
                <a:spcPct val="100000"/>
              </a:lnSpc>
            </a:pPr>
            <a:r>
              <a:rPr lang="en-US" sz="1100" dirty="0">
                <a:solidFill>
                  <a:srgbClr val="FFFFFF"/>
                </a:solidFill>
                <a:latin typeface="Aleo" panose="00000500000000000000" pitchFamily="2" charset="0"/>
              </a:rPr>
              <a:t>La FREAAE </a:t>
            </a:r>
            <a:r>
              <a:rPr lang="en-US" sz="1100" dirty="0" err="1">
                <a:solidFill>
                  <a:srgbClr val="FFFFFF"/>
                </a:solidFill>
                <a:latin typeface="Aleo" panose="00000500000000000000" pitchFamily="2" charset="0"/>
              </a:rPr>
              <a:t>realizó</a:t>
            </a:r>
            <a:r>
              <a:rPr lang="en-US" sz="1100" dirty="0">
                <a:solidFill>
                  <a:srgbClr val="FFFFFF"/>
                </a:solidFill>
                <a:latin typeface="Aleo" panose="00000500000000000000" pitchFamily="2" charset="0"/>
              </a:rPr>
              <a:t> un total de </a:t>
            </a:r>
            <a:r>
              <a:rPr lang="en-US" sz="1100" dirty="0" err="1">
                <a:solidFill>
                  <a:srgbClr val="FFFFFF"/>
                </a:solidFill>
                <a:latin typeface="Aleo" panose="00000500000000000000" pitchFamily="2" charset="0"/>
              </a:rPr>
              <a:t>sesenta</a:t>
            </a:r>
            <a:r>
              <a:rPr lang="en-US" sz="1100" dirty="0">
                <a:solidFill>
                  <a:srgbClr val="FFFFFF"/>
                </a:solidFill>
                <a:latin typeface="Aleo" panose="00000500000000000000" pitchFamily="2" charset="0"/>
              </a:rPr>
              <a:t> (60) </a:t>
            </a:r>
            <a:r>
              <a:rPr lang="en-US" sz="1100" dirty="0" err="1">
                <a:solidFill>
                  <a:srgbClr val="FFFFFF"/>
                </a:solidFill>
                <a:latin typeface="Aleo" panose="00000500000000000000" pitchFamily="2" charset="0"/>
              </a:rPr>
              <a:t>exhibiciones</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oficiales</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repartidas</a:t>
            </a:r>
            <a:r>
              <a:rPr lang="en-US" sz="1100" dirty="0">
                <a:solidFill>
                  <a:srgbClr val="FFFFFF"/>
                </a:solidFill>
                <a:latin typeface="Aleo" panose="00000500000000000000" pitchFamily="2" charset="0"/>
              </a:rPr>
              <a:t> entre los martes y </a:t>
            </a:r>
            <a:r>
              <a:rPr lang="en-US" sz="1100" dirty="0" err="1">
                <a:solidFill>
                  <a:srgbClr val="FFFFFF"/>
                </a:solidFill>
                <a:latin typeface="Aleo" panose="00000500000000000000" pitchFamily="2" charset="0"/>
              </a:rPr>
              <a:t>jueves</a:t>
            </a:r>
            <a:r>
              <a:rPr lang="en-US" sz="1100" dirty="0">
                <a:solidFill>
                  <a:srgbClr val="FFFFFF"/>
                </a:solidFill>
                <a:latin typeface="Aleo" panose="00000500000000000000" pitchFamily="2" charset="0"/>
              </a:rPr>
              <a:t>. A </a:t>
            </a:r>
            <a:r>
              <a:rPr lang="en-US" sz="1100" dirty="0" err="1">
                <a:solidFill>
                  <a:srgbClr val="FFFFFF"/>
                </a:solidFill>
                <a:latin typeface="Aleo" panose="00000500000000000000" pitchFamily="2" charset="0"/>
              </a:rPr>
              <a:t>esta</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importante</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cifra</a:t>
            </a:r>
            <a:r>
              <a:rPr lang="en-US" sz="1100" dirty="0">
                <a:solidFill>
                  <a:srgbClr val="FFFFFF"/>
                </a:solidFill>
                <a:latin typeface="Aleo" panose="00000500000000000000" pitchFamily="2" charset="0"/>
              </a:rPr>
              <a:t> hay que </a:t>
            </a:r>
            <a:r>
              <a:rPr lang="en-US" sz="1100" dirty="0" err="1">
                <a:solidFill>
                  <a:srgbClr val="FFFFFF"/>
                </a:solidFill>
                <a:latin typeface="Aleo" panose="00000500000000000000" pitchFamily="2" charset="0"/>
              </a:rPr>
              <a:t>añadir</a:t>
            </a:r>
            <a:r>
              <a:rPr lang="en-US" sz="1100" dirty="0">
                <a:solidFill>
                  <a:srgbClr val="FFFFFF"/>
                </a:solidFill>
                <a:latin typeface="Aleo" panose="00000500000000000000" pitchFamily="2" charset="0"/>
              </a:rPr>
              <a:t> la Gala de </a:t>
            </a:r>
            <a:r>
              <a:rPr lang="en-US" sz="1100" dirty="0" err="1">
                <a:solidFill>
                  <a:srgbClr val="FFFFFF"/>
                </a:solidFill>
                <a:latin typeface="Aleo" panose="00000500000000000000" pitchFamily="2" charset="0"/>
              </a:rPr>
              <a:t>Reapertura</a:t>
            </a:r>
            <a:r>
              <a:rPr lang="en-US" sz="1100" dirty="0">
                <a:solidFill>
                  <a:srgbClr val="FFFFFF"/>
                </a:solidFill>
                <a:latin typeface="Aleo" panose="00000500000000000000" pitchFamily="2" charset="0"/>
              </a:rPr>
              <a:t>, las </a:t>
            </a:r>
            <a:r>
              <a:rPr lang="en-US" sz="1100" dirty="0" err="1">
                <a:solidFill>
                  <a:srgbClr val="FFFFFF"/>
                </a:solidFill>
                <a:latin typeface="Aleo" panose="00000500000000000000" pitchFamily="2" charset="0"/>
              </a:rPr>
              <a:t>exhibiciones</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durante</a:t>
            </a:r>
            <a:r>
              <a:rPr lang="en-US" sz="1100" dirty="0">
                <a:solidFill>
                  <a:srgbClr val="FFFFFF"/>
                </a:solidFill>
                <a:latin typeface="Aleo" panose="00000500000000000000" pitchFamily="2" charset="0"/>
              </a:rPr>
              <a:t> a Copa de S.M. El Rey de </a:t>
            </a:r>
            <a:r>
              <a:rPr lang="en-US" sz="1100" dirty="0" err="1">
                <a:solidFill>
                  <a:srgbClr val="FFFFFF"/>
                </a:solidFill>
                <a:latin typeface="Aleo" panose="00000500000000000000" pitchFamily="2" charset="0"/>
              </a:rPr>
              <a:t>Doma</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Vaquera</a:t>
            </a:r>
            <a:r>
              <a:rPr lang="en-US" sz="1100" dirty="0">
                <a:solidFill>
                  <a:srgbClr val="FFFFFF"/>
                </a:solidFill>
                <a:latin typeface="Aleo" panose="00000500000000000000" pitchFamily="2" charset="0"/>
              </a:rPr>
              <a:t> y las </a:t>
            </a:r>
            <a:r>
              <a:rPr lang="en-US" sz="1100" dirty="0" err="1">
                <a:solidFill>
                  <a:srgbClr val="FFFFFF"/>
                </a:solidFill>
                <a:latin typeface="Aleo" panose="00000500000000000000" pitchFamily="2" charset="0"/>
              </a:rPr>
              <a:t>cinco</a:t>
            </a:r>
            <a:r>
              <a:rPr lang="en-US" sz="1100" dirty="0">
                <a:solidFill>
                  <a:srgbClr val="FFFFFF"/>
                </a:solidFill>
                <a:latin typeface="Aleo" panose="00000500000000000000" pitchFamily="2" charset="0"/>
              </a:rPr>
              <a:t> galas para los </a:t>
            </a:r>
            <a:r>
              <a:rPr lang="en-US" sz="1100" dirty="0" err="1">
                <a:solidFill>
                  <a:srgbClr val="FFFFFF"/>
                </a:solidFill>
                <a:latin typeface="Aleo" panose="00000500000000000000" pitchFamily="2" charset="0"/>
              </a:rPr>
              <a:t>escolares</a:t>
            </a:r>
            <a:r>
              <a:rPr lang="en-US" sz="1100" dirty="0">
                <a:solidFill>
                  <a:srgbClr val="FFFFFF"/>
                </a:solidFill>
                <a:latin typeface="Aleo" panose="00000500000000000000" pitchFamily="2" charset="0"/>
              </a:rPr>
              <a:t>. Este </a:t>
            </a:r>
            <a:r>
              <a:rPr lang="en-US" sz="1100" dirty="0" err="1">
                <a:solidFill>
                  <a:srgbClr val="FFFFFF"/>
                </a:solidFill>
                <a:latin typeface="Aleo" panose="00000500000000000000" pitchFamily="2" charset="0"/>
              </a:rPr>
              <a:t>número</a:t>
            </a:r>
            <a:r>
              <a:rPr lang="en-US" sz="1100" dirty="0">
                <a:solidFill>
                  <a:srgbClr val="FFFFFF"/>
                </a:solidFill>
                <a:latin typeface="Aleo" panose="00000500000000000000" pitchFamily="2" charset="0"/>
              </a:rPr>
              <a:t> de </a:t>
            </a:r>
            <a:r>
              <a:rPr lang="en-US" sz="1100" dirty="0" err="1">
                <a:solidFill>
                  <a:srgbClr val="FFFFFF"/>
                </a:solidFill>
                <a:latin typeface="Aleo" panose="00000500000000000000" pitchFamily="2" charset="0"/>
              </a:rPr>
              <a:t>actuaciones</a:t>
            </a:r>
            <a:r>
              <a:rPr lang="en-US" sz="1100" dirty="0">
                <a:solidFill>
                  <a:srgbClr val="FFFFFF"/>
                </a:solidFill>
                <a:latin typeface="Aleo" panose="00000500000000000000" pitchFamily="2" charset="0"/>
              </a:rPr>
              <a:t> se </a:t>
            </a:r>
            <a:r>
              <a:rPr lang="en-US" sz="1100" dirty="0" err="1">
                <a:solidFill>
                  <a:srgbClr val="FFFFFF"/>
                </a:solidFill>
                <a:latin typeface="Aleo" panose="00000500000000000000" pitchFamily="2" charset="0"/>
              </a:rPr>
              <a:t>completa</a:t>
            </a:r>
            <a:r>
              <a:rPr lang="en-US" sz="1100" dirty="0">
                <a:solidFill>
                  <a:srgbClr val="FFFFFF"/>
                </a:solidFill>
                <a:latin typeface="Aleo" panose="00000500000000000000" pitchFamily="2" charset="0"/>
              </a:rPr>
              <a:t> con las dos </a:t>
            </a:r>
            <a:r>
              <a:rPr lang="en-US" sz="1100" dirty="0" err="1">
                <a:solidFill>
                  <a:srgbClr val="FFFFFF"/>
                </a:solidFill>
                <a:latin typeface="Aleo" panose="00000500000000000000" pitchFamily="2" charset="0"/>
              </a:rPr>
              <a:t>exhibiciones</a:t>
            </a:r>
            <a:r>
              <a:rPr lang="en-US" sz="1100" dirty="0">
                <a:solidFill>
                  <a:srgbClr val="FFFFFF"/>
                </a:solidFill>
                <a:latin typeface="Aleo" panose="00000500000000000000" pitchFamily="2" charset="0"/>
              </a:rPr>
              <a:t> de los </a:t>
            </a:r>
            <a:r>
              <a:rPr lang="en-US" sz="1100" dirty="0" err="1">
                <a:solidFill>
                  <a:srgbClr val="FFFFFF"/>
                </a:solidFill>
                <a:latin typeface="Aleo" panose="00000500000000000000" pitchFamily="2" charset="0"/>
              </a:rPr>
              <a:t>sábados</a:t>
            </a:r>
            <a:r>
              <a:rPr lang="en-US" sz="1100" dirty="0">
                <a:solidFill>
                  <a:srgbClr val="FFFFFF"/>
                </a:solidFill>
                <a:latin typeface="Aleo" panose="00000500000000000000" pitchFamily="2" charset="0"/>
              </a:rPr>
              <a:t> de </a:t>
            </a:r>
            <a:r>
              <a:rPr lang="en-US" sz="1100" dirty="0" err="1">
                <a:solidFill>
                  <a:srgbClr val="FFFFFF"/>
                </a:solidFill>
                <a:latin typeface="Aleo" panose="00000500000000000000" pitchFamily="2" charset="0"/>
              </a:rPr>
              <a:t>enero</a:t>
            </a:r>
            <a:r>
              <a:rPr lang="en-US" sz="1100" dirty="0">
                <a:solidFill>
                  <a:srgbClr val="FFFFFF"/>
                </a:solidFill>
                <a:latin typeface="Aleo" panose="00000500000000000000" pitchFamily="2" charset="0"/>
              </a:rPr>
              <a:t> y </a:t>
            </a:r>
            <a:r>
              <a:rPr lang="en-US" sz="1100" dirty="0" err="1">
                <a:solidFill>
                  <a:srgbClr val="FFFFFF"/>
                </a:solidFill>
                <a:latin typeface="Aleo" panose="00000500000000000000" pitchFamily="2" charset="0"/>
              </a:rPr>
              <a:t>febrero</a:t>
            </a:r>
            <a:r>
              <a:rPr lang="en-US" sz="1100" dirty="0">
                <a:solidFill>
                  <a:srgbClr val="FFFFFF"/>
                </a:solidFill>
                <a:latin typeface="Aleo" panose="00000500000000000000" pitchFamily="2" charset="0"/>
              </a:rPr>
              <a:t>.</a:t>
            </a:r>
          </a:p>
          <a:p>
            <a:pPr indent="-228600">
              <a:buFont typeface="Arial" panose="020B0604020202020204" pitchFamily="34" charset="0"/>
              <a:buChar char="•"/>
            </a:pPr>
            <a:endParaRPr lang="en-US" sz="1900" dirty="0">
              <a:solidFill>
                <a:srgbClr val="FFFFFF"/>
              </a:solidFill>
            </a:endParaRPr>
          </a:p>
          <a:p>
            <a:pPr indent="-228600">
              <a:buFont typeface="Arial" panose="020B0604020202020204" pitchFamily="34" charset="0"/>
              <a:buChar char="•"/>
            </a:pPr>
            <a:endParaRPr lang="en-US" sz="1900" dirty="0">
              <a:solidFill>
                <a:srgbClr val="FFFFFF"/>
              </a:solidFill>
            </a:endParaRPr>
          </a:p>
        </p:txBody>
      </p:sp>
      <p:graphicFrame>
        <p:nvGraphicFramePr>
          <p:cNvPr id="6" name="Marcador de contenido 5">
            <a:extLst>
              <a:ext uri="{FF2B5EF4-FFF2-40B4-BE49-F238E27FC236}">
                <a16:creationId xmlns:a16="http://schemas.microsoft.com/office/drawing/2014/main" id="{0C8B1014-520A-4365-B8B7-8A2DFFF8540E}"/>
              </a:ext>
            </a:extLst>
          </p:cNvPr>
          <p:cNvGraphicFramePr>
            <a:graphicFrameLocks noGrp="1"/>
          </p:cNvGraphicFramePr>
          <p:nvPr>
            <p:ph idx="1"/>
            <p:extLst>
              <p:ext uri="{D42A27DB-BD31-4B8C-83A1-F6EECF244321}">
                <p14:modId xmlns:p14="http://schemas.microsoft.com/office/powerpoint/2010/main" val="2304577346"/>
              </p:ext>
            </p:extLst>
          </p:nvPr>
        </p:nvGraphicFramePr>
        <p:xfrm>
          <a:off x="5745163" y="896937"/>
          <a:ext cx="6172200" cy="4873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1410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4E4D1AE-A1A1-4CAE-9231-5C47453069BD}"/>
              </a:ext>
            </a:extLst>
          </p:cNvPr>
          <p:cNvSpPr>
            <a:spLocks noGrp="1"/>
          </p:cNvSpPr>
          <p:nvPr>
            <p:ph type="title"/>
          </p:nvPr>
        </p:nvSpPr>
        <p:spPr>
          <a:xfrm>
            <a:off x="8854750" y="327377"/>
            <a:ext cx="3094655" cy="5881399"/>
          </a:xfrm>
        </p:spPr>
        <p:txBody>
          <a:bodyPr vert="horz" lIns="91440" tIns="45720" rIns="91440" bIns="45720" rtlCol="0" anchor="ctr">
            <a:noAutofit/>
          </a:bodyPr>
          <a:lstStyle/>
          <a:p>
            <a:pPr>
              <a:lnSpc>
                <a:spcPct val="100000"/>
              </a:lnSpc>
            </a:pPr>
            <a:r>
              <a:rPr lang="es-ES" sz="1100" dirty="0">
                <a:solidFill>
                  <a:srgbClr val="FFFFFF"/>
                </a:solidFill>
                <a:latin typeface="Aleo" panose="00000500000000000000" pitchFamily="2" charset="0"/>
              </a:rPr>
              <a:t>La Fundación realiza también exhibiciones y visitas privadas (completas o reducidas) ante la demanda existente, habitualmente como complemento de reuniones y congresos, celebrados en el entorno.</a:t>
            </a:r>
            <a:br>
              <a:rPr lang="es-ES" sz="1100" dirty="0">
                <a:solidFill>
                  <a:srgbClr val="FFFFFF"/>
                </a:solidFill>
                <a:latin typeface="Aleo" panose="00000500000000000000" pitchFamily="2" charset="0"/>
              </a:rPr>
            </a:br>
            <a:r>
              <a:rPr lang="es-ES" sz="1100" dirty="0">
                <a:solidFill>
                  <a:srgbClr val="FFFFFF"/>
                </a:solidFill>
                <a:latin typeface="Aleo" panose="00000500000000000000" pitchFamily="2" charset="0"/>
              </a:rPr>
              <a:t>Además, se realizaron cuatros (4) eventos de distinta índole en nuestras instalaciones del Museo del Enganche, Jardines, Salas de conferencias o Salones Nobles de Palacio.</a:t>
            </a:r>
            <a:br>
              <a:rPr lang="es-ES" sz="1100" dirty="0">
                <a:solidFill>
                  <a:srgbClr val="FFFFFF"/>
                </a:solidFill>
                <a:latin typeface="Aleo" panose="00000500000000000000" pitchFamily="2" charset="0"/>
              </a:rPr>
            </a:br>
            <a:br>
              <a:rPr lang="es-ES" sz="1100" dirty="0">
                <a:solidFill>
                  <a:srgbClr val="FFFFFF"/>
                </a:solidFill>
                <a:latin typeface="Aleo" panose="00000500000000000000" pitchFamily="2" charset="0"/>
              </a:rPr>
            </a:br>
            <a:r>
              <a:rPr lang="es-ES" sz="1100" dirty="0">
                <a:solidFill>
                  <a:srgbClr val="FFFFFF"/>
                </a:solidFill>
                <a:latin typeface="Aleo" panose="00000500000000000000" pitchFamily="2" charset="0"/>
              </a:rPr>
              <a:t>A continuación se relacionan las Exhibiciones y Visitas Privadas realizadas:</a:t>
            </a:r>
            <a:br>
              <a:rPr lang="es-ES" sz="1100" dirty="0">
                <a:solidFill>
                  <a:srgbClr val="FFFFFF"/>
                </a:solidFill>
                <a:latin typeface="Aleo" panose="00000500000000000000" pitchFamily="2" charset="0"/>
              </a:rPr>
            </a:br>
            <a:r>
              <a:rPr lang="es-ES" sz="1100" dirty="0">
                <a:solidFill>
                  <a:srgbClr val="FFFFFF"/>
                </a:solidFill>
                <a:latin typeface="Aleo" panose="00000500000000000000" pitchFamily="2" charset="0"/>
              </a:rPr>
              <a:t> </a:t>
            </a:r>
            <a:br>
              <a:rPr lang="es-ES" sz="1100" dirty="0">
                <a:solidFill>
                  <a:srgbClr val="FFFFFF"/>
                </a:solidFill>
                <a:latin typeface="Aleo" panose="00000500000000000000" pitchFamily="2" charset="0"/>
              </a:rPr>
            </a:br>
            <a:br>
              <a:rPr lang="es-ES" sz="1100" dirty="0">
                <a:solidFill>
                  <a:srgbClr val="FFFFFF"/>
                </a:solidFill>
                <a:latin typeface="Aleo" panose="00000500000000000000" pitchFamily="2" charset="0"/>
              </a:rPr>
            </a:br>
            <a:r>
              <a:rPr lang="es-ES" sz="1100" dirty="0">
                <a:solidFill>
                  <a:srgbClr val="FFFFFF"/>
                </a:solidFill>
                <a:latin typeface="Aleo" panose="00000500000000000000" pitchFamily="2" charset="0"/>
              </a:rPr>
              <a:t>Serge </a:t>
            </a:r>
            <a:r>
              <a:rPr lang="es-ES" sz="1100" dirty="0" err="1">
                <a:solidFill>
                  <a:srgbClr val="FFFFFF"/>
                </a:solidFill>
                <a:latin typeface="Aleo" panose="00000500000000000000" pitchFamily="2" charset="0"/>
              </a:rPr>
              <a:t>Schoen</a:t>
            </a:r>
            <a:r>
              <a:rPr lang="es-ES" sz="1100" dirty="0">
                <a:solidFill>
                  <a:srgbClr val="FFFFFF"/>
                </a:solidFill>
                <a:latin typeface="Aleo" panose="00000500000000000000" pitchFamily="2" charset="0"/>
              </a:rPr>
              <a:t> – Grupo Francés - Espectáculo y Visita VIP – 8 personas</a:t>
            </a:r>
            <a:br>
              <a:rPr lang="es-ES" sz="1100" dirty="0">
                <a:solidFill>
                  <a:srgbClr val="FFFFFF"/>
                </a:solidFill>
                <a:latin typeface="Aleo" panose="00000500000000000000" pitchFamily="2" charset="0"/>
              </a:rPr>
            </a:br>
            <a:br>
              <a:rPr lang="es-ES" sz="1100" dirty="0">
                <a:solidFill>
                  <a:srgbClr val="FFFFFF"/>
                </a:solidFill>
                <a:latin typeface="Aleo" panose="00000500000000000000" pitchFamily="2" charset="0"/>
              </a:rPr>
            </a:br>
            <a:r>
              <a:rPr lang="es-ES" sz="1100" dirty="0">
                <a:solidFill>
                  <a:srgbClr val="FFFFFF"/>
                </a:solidFill>
                <a:latin typeface="Aleo" panose="00000500000000000000" pitchFamily="2" charset="0"/>
              </a:rPr>
              <a:t>Joya Experience – Grupo Español – Visita privada – 4 personas</a:t>
            </a:r>
            <a:br>
              <a:rPr lang="es-ES" sz="1100" dirty="0">
                <a:solidFill>
                  <a:srgbClr val="FFFFFF"/>
                </a:solidFill>
                <a:latin typeface="Aleo" panose="00000500000000000000" pitchFamily="2" charset="0"/>
              </a:rPr>
            </a:br>
            <a:br>
              <a:rPr lang="es-ES" sz="1100" dirty="0">
                <a:solidFill>
                  <a:srgbClr val="FFFFFF"/>
                </a:solidFill>
                <a:latin typeface="Aleo" panose="00000500000000000000" pitchFamily="2" charset="0"/>
              </a:rPr>
            </a:br>
            <a:r>
              <a:rPr lang="es-ES" sz="1100" dirty="0">
                <a:solidFill>
                  <a:srgbClr val="FFFFFF"/>
                </a:solidFill>
                <a:latin typeface="Aleo" panose="00000500000000000000" pitchFamily="2" charset="0"/>
              </a:rPr>
              <a:t>South Ole – Grupo Español - Visita privada – 17 personas</a:t>
            </a:r>
            <a:br>
              <a:rPr lang="es-ES" sz="1100" dirty="0">
                <a:solidFill>
                  <a:srgbClr val="FFFFFF"/>
                </a:solidFill>
                <a:latin typeface="Aleo" panose="00000500000000000000" pitchFamily="2" charset="0"/>
              </a:rPr>
            </a:br>
            <a:br>
              <a:rPr lang="es-ES" sz="1100" dirty="0">
                <a:solidFill>
                  <a:srgbClr val="FFFFFF"/>
                </a:solidFill>
                <a:latin typeface="Aleo" panose="00000500000000000000" pitchFamily="2" charset="0"/>
              </a:rPr>
            </a:br>
            <a:r>
              <a:rPr lang="es-ES" sz="1100" dirty="0">
                <a:solidFill>
                  <a:srgbClr val="FFFFFF"/>
                </a:solidFill>
                <a:latin typeface="Aleo" panose="00000500000000000000" pitchFamily="2" charset="0"/>
              </a:rPr>
              <a:t>Century </a:t>
            </a:r>
            <a:r>
              <a:rPr lang="es-ES" sz="1100" dirty="0" err="1">
                <a:solidFill>
                  <a:srgbClr val="FFFFFF"/>
                </a:solidFill>
                <a:latin typeface="Aleo" panose="00000500000000000000" pitchFamily="2" charset="0"/>
              </a:rPr>
              <a:t>Incoming</a:t>
            </a:r>
            <a:r>
              <a:rPr lang="es-ES" sz="1100" dirty="0">
                <a:solidFill>
                  <a:srgbClr val="FFFFFF"/>
                </a:solidFill>
                <a:latin typeface="Aleo" panose="00000500000000000000" pitchFamily="2" charset="0"/>
              </a:rPr>
              <a:t> – Grupo Francés – Visita privada – 17 personas </a:t>
            </a:r>
            <a:endParaRPr lang="en-US" sz="1100" dirty="0">
              <a:solidFill>
                <a:srgbClr val="FFFFFF"/>
              </a:solidFill>
              <a:latin typeface="Aleo" panose="00000500000000000000" pitchFamily="2" charset="0"/>
            </a:endParaRPr>
          </a:p>
        </p:txBody>
      </p:sp>
      <p:sp>
        <p:nvSpPr>
          <p:cNvPr id="1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5" descr="Gráfico, Gráfico de barras&#10;&#10;Descripción generada automáticamente">
            <a:extLst>
              <a:ext uri="{FF2B5EF4-FFF2-40B4-BE49-F238E27FC236}">
                <a16:creationId xmlns:a16="http://schemas.microsoft.com/office/drawing/2014/main" id="{8C27852E-C548-4C57-9205-11666A66BD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00" t="-743" r="-2709" b="-8244"/>
          <a:stretch/>
        </p:blipFill>
        <p:spPr>
          <a:xfrm>
            <a:off x="242595" y="327377"/>
            <a:ext cx="8612155" cy="6362671"/>
          </a:xfrm>
          <a:prstGeom prst="rect">
            <a:avLst/>
          </a:prstGeom>
          <a:effectLst/>
        </p:spPr>
      </p:pic>
    </p:spTree>
    <p:extLst>
      <p:ext uri="{BB962C8B-B14F-4D97-AF65-F5344CB8AC3E}">
        <p14:creationId xmlns:p14="http://schemas.microsoft.com/office/powerpoint/2010/main" val="1522091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Marcador de contenido 11" descr="Imagen que contiene interior, gato, frente, parado&#10;&#10;Descripción generada automáticamente">
            <a:extLst>
              <a:ext uri="{FF2B5EF4-FFF2-40B4-BE49-F238E27FC236}">
                <a16:creationId xmlns:a16="http://schemas.microsoft.com/office/drawing/2014/main" id="{3DE42F3C-7779-4264-A270-9470D20E93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737" r="23289" b="6354"/>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7CA82F2F-7E23-4C58-864E-F4BF93A67F62}"/>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1800" b="1" dirty="0">
                <a:latin typeface="Aleo" panose="00000500000000000000" pitchFamily="2" charset="0"/>
              </a:rPr>
              <a:t>EN EL EXTERIOR</a:t>
            </a:r>
            <a:br>
              <a:rPr lang="en-US" sz="2800" dirty="0"/>
            </a:br>
            <a:endParaRPr lang="en-US" sz="2800" dirty="0"/>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arcador de texto 3">
            <a:extLst>
              <a:ext uri="{FF2B5EF4-FFF2-40B4-BE49-F238E27FC236}">
                <a16:creationId xmlns:a16="http://schemas.microsoft.com/office/drawing/2014/main" id="{F4EA0324-427E-4443-9011-C896AFEC45EE}"/>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pPr indent="-228600">
              <a:buFont typeface="Arial" panose="020B0604020202020204" pitchFamily="34" charset="0"/>
              <a:buChar char="•"/>
            </a:pPr>
            <a:endParaRPr lang="en-US" sz="1700" dirty="0"/>
          </a:p>
          <a:p>
            <a:pPr algn="just">
              <a:lnSpc>
                <a:spcPct val="100000"/>
              </a:lnSpc>
            </a:pPr>
            <a:r>
              <a:rPr lang="en-US" sz="1100" dirty="0">
                <a:latin typeface="Aleo" panose="00000500000000000000" pitchFamily="2" charset="0"/>
              </a:rPr>
              <a:t>En el </a:t>
            </a:r>
            <a:r>
              <a:rPr lang="en-US" sz="1100" dirty="0" err="1">
                <a:latin typeface="Aleo" panose="00000500000000000000" pitchFamily="2" charset="0"/>
              </a:rPr>
              <a:t>año</a:t>
            </a:r>
            <a:r>
              <a:rPr lang="en-US" sz="1100" dirty="0">
                <a:latin typeface="Aleo" panose="00000500000000000000" pitchFamily="2" charset="0"/>
              </a:rPr>
              <a:t> 2020, </a:t>
            </a:r>
            <a:r>
              <a:rPr lang="en-US" sz="1100" dirty="0" err="1">
                <a:latin typeface="Aleo" panose="00000500000000000000" pitchFamily="2" charset="0"/>
              </a:rPr>
              <a:t>debido</a:t>
            </a:r>
            <a:r>
              <a:rPr lang="en-US" sz="1100" dirty="0">
                <a:latin typeface="Aleo" panose="00000500000000000000" pitchFamily="2" charset="0"/>
              </a:rPr>
              <a:t> al COVID’19, no se </a:t>
            </a:r>
            <a:r>
              <a:rPr lang="en-US" sz="1100" dirty="0" err="1">
                <a:latin typeface="Aleo" panose="00000500000000000000" pitchFamily="2" charset="0"/>
              </a:rPr>
              <a:t>pudo</a:t>
            </a:r>
            <a:r>
              <a:rPr lang="en-US" sz="1100" dirty="0">
                <a:latin typeface="Aleo" panose="00000500000000000000" pitchFamily="2" charset="0"/>
              </a:rPr>
              <a:t> </a:t>
            </a:r>
            <a:r>
              <a:rPr lang="en-US" sz="1100" dirty="0" err="1">
                <a:latin typeface="Aleo" panose="00000500000000000000" pitchFamily="2" charset="0"/>
              </a:rPr>
              <a:t>realizar</a:t>
            </a:r>
            <a:r>
              <a:rPr lang="en-US" sz="1100" dirty="0">
                <a:latin typeface="Aleo" panose="00000500000000000000" pitchFamily="2" charset="0"/>
              </a:rPr>
              <a:t> </a:t>
            </a:r>
            <a:r>
              <a:rPr lang="en-US" sz="1100" dirty="0" err="1">
                <a:latin typeface="Aleo" panose="00000500000000000000" pitchFamily="2" charset="0"/>
              </a:rPr>
              <a:t>ninguna</a:t>
            </a:r>
            <a:r>
              <a:rPr lang="en-US" sz="1100" dirty="0">
                <a:latin typeface="Aleo" panose="00000500000000000000" pitchFamily="2" charset="0"/>
              </a:rPr>
              <a:t> </a:t>
            </a:r>
            <a:r>
              <a:rPr lang="en-US" sz="1100" dirty="0" err="1">
                <a:latin typeface="Aleo" panose="00000500000000000000" pitchFamily="2" charset="0"/>
              </a:rPr>
              <a:t>exhibición</a:t>
            </a:r>
            <a:r>
              <a:rPr lang="en-US" sz="1100" dirty="0">
                <a:latin typeface="Aleo" panose="00000500000000000000" pitchFamily="2" charset="0"/>
              </a:rPr>
              <a:t> en el exterior.</a:t>
            </a:r>
          </a:p>
          <a:p>
            <a:pPr algn="just">
              <a:lnSpc>
                <a:spcPct val="100000"/>
              </a:lnSpc>
            </a:pPr>
            <a:endParaRPr lang="en-US" sz="1100" dirty="0">
              <a:latin typeface="Aleo" panose="00000500000000000000" pitchFamily="2" charset="0"/>
            </a:endParaRPr>
          </a:p>
          <a:p>
            <a:pPr algn="just">
              <a:lnSpc>
                <a:spcPct val="100000"/>
              </a:lnSpc>
            </a:pPr>
            <a:r>
              <a:rPr lang="en-US" sz="1100" dirty="0">
                <a:latin typeface="Aleo" panose="00000500000000000000" pitchFamily="2" charset="0"/>
              </a:rPr>
              <a:t>Se </a:t>
            </a:r>
            <a:r>
              <a:rPr lang="en-US" sz="1100" dirty="0" err="1">
                <a:latin typeface="Aleo" panose="00000500000000000000" pitchFamily="2" charset="0"/>
              </a:rPr>
              <a:t>firmo</a:t>
            </a:r>
            <a:r>
              <a:rPr lang="en-US" sz="1100" dirty="0">
                <a:latin typeface="Aleo" panose="00000500000000000000" pitchFamily="2" charset="0"/>
              </a:rPr>
              <a:t> un </a:t>
            </a:r>
            <a:r>
              <a:rPr lang="en-US" sz="1100" dirty="0" err="1">
                <a:latin typeface="Aleo" panose="00000500000000000000" pitchFamily="2" charset="0"/>
              </a:rPr>
              <a:t>contrato</a:t>
            </a:r>
            <a:r>
              <a:rPr lang="en-US" sz="1100" dirty="0">
                <a:latin typeface="Aleo" panose="00000500000000000000" pitchFamily="2" charset="0"/>
              </a:rPr>
              <a:t> con Le Cadre Noir de Saumur para “Le Printemps des Écuyers 2020”, </a:t>
            </a:r>
            <a:r>
              <a:rPr lang="en-US" sz="1100" dirty="0" err="1">
                <a:latin typeface="Aleo" panose="00000500000000000000" pitchFamily="2" charset="0"/>
              </a:rPr>
              <a:t>este</a:t>
            </a:r>
            <a:r>
              <a:rPr lang="en-US" sz="1100" dirty="0">
                <a:latin typeface="Aleo" panose="00000500000000000000" pitchFamily="2" charset="0"/>
              </a:rPr>
              <a:t> </a:t>
            </a:r>
            <a:r>
              <a:rPr lang="en-US" sz="1100" dirty="0" err="1">
                <a:latin typeface="Aleo" panose="00000500000000000000" pitchFamily="2" charset="0"/>
              </a:rPr>
              <a:t>evento</a:t>
            </a:r>
            <a:r>
              <a:rPr lang="en-US" sz="1100" dirty="0">
                <a:latin typeface="Aleo" panose="00000500000000000000" pitchFamily="2" charset="0"/>
              </a:rPr>
              <a:t> se </a:t>
            </a:r>
            <a:r>
              <a:rPr lang="en-US" sz="1100" dirty="0" err="1">
                <a:latin typeface="Aleo" panose="00000500000000000000" pitchFamily="2" charset="0"/>
              </a:rPr>
              <a:t>aplazó</a:t>
            </a:r>
            <a:r>
              <a:rPr lang="en-US" sz="1100" dirty="0">
                <a:latin typeface="Aleo" panose="00000500000000000000" pitchFamily="2" charset="0"/>
              </a:rPr>
              <a:t> para el 2021.</a:t>
            </a:r>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47906427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Marcador de contenido 6" descr="Un grupo de personas en frente de edificio&#10;&#10;Descripción generada automáticamente">
            <a:extLst>
              <a:ext uri="{FF2B5EF4-FFF2-40B4-BE49-F238E27FC236}">
                <a16:creationId xmlns:a16="http://schemas.microsoft.com/office/drawing/2014/main" id="{31CB0B7F-315B-42B6-8E4B-1775C9BC5C2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670" t="2" r="22570"/>
          <a:stretch/>
        </p:blipFill>
        <p:spPr>
          <a:xfrm>
            <a:off x="5387377"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31" name="Freeform: Shape 3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3" name="Freeform: Shape 3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4A481539-D05E-4CB4-964F-0FF33D4A21E6}"/>
              </a:ext>
            </a:extLst>
          </p:cNvPr>
          <p:cNvSpPr>
            <a:spLocks noGrp="1"/>
          </p:cNvSpPr>
          <p:nvPr>
            <p:ph type="title"/>
          </p:nvPr>
        </p:nvSpPr>
        <p:spPr>
          <a:xfrm>
            <a:off x="105654" y="-37680"/>
            <a:ext cx="5176069" cy="654205"/>
          </a:xfrm>
        </p:spPr>
        <p:txBody>
          <a:bodyPr vert="horz" lIns="91440" tIns="45720" rIns="91440" bIns="45720" rtlCol="0" anchor="ctr">
            <a:normAutofit/>
          </a:bodyPr>
          <a:lstStyle/>
          <a:p>
            <a:r>
              <a:rPr lang="en-US" sz="1800" b="1" dirty="0">
                <a:latin typeface="Aleo" panose="00000500000000000000" pitchFamily="2" charset="0"/>
              </a:rPr>
              <a:t>EVENTOS RELEVANTES </a:t>
            </a:r>
          </a:p>
        </p:txBody>
      </p:sp>
      <p:sp>
        <p:nvSpPr>
          <p:cNvPr id="12" name="Content Placeholder 11">
            <a:extLst>
              <a:ext uri="{FF2B5EF4-FFF2-40B4-BE49-F238E27FC236}">
                <a16:creationId xmlns:a16="http://schemas.microsoft.com/office/drawing/2014/main" id="{62A4D11F-82B7-445B-8EEA-5B1C890137D8}"/>
              </a:ext>
            </a:extLst>
          </p:cNvPr>
          <p:cNvSpPr>
            <a:spLocks noGrp="1"/>
          </p:cNvSpPr>
          <p:nvPr>
            <p:ph sz="half" idx="1"/>
          </p:nvPr>
        </p:nvSpPr>
        <p:spPr>
          <a:xfrm>
            <a:off x="142674" y="444617"/>
            <a:ext cx="5587007" cy="6493077"/>
          </a:xfrm>
        </p:spPr>
        <p:txBody>
          <a:bodyPr vert="horz" lIns="91440" tIns="45720" rIns="91440" bIns="45720" rtlCol="0" anchor="t">
            <a:normAutofit fontScale="25000" lnSpcReduction="20000"/>
          </a:bodyPr>
          <a:lstStyle/>
          <a:p>
            <a:pPr marL="0" indent="0" algn="just">
              <a:lnSpc>
                <a:spcPct val="120000"/>
              </a:lnSpc>
              <a:buNone/>
            </a:pPr>
            <a:r>
              <a:rPr lang="en-US" sz="4400" dirty="0">
                <a:latin typeface="Aleo" panose="00000500000000000000" pitchFamily="2" charset="0"/>
              </a:rPr>
              <a:t>A </a:t>
            </a:r>
            <a:r>
              <a:rPr lang="en-US" sz="4400" dirty="0" err="1">
                <a:latin typeface="Aleo" panose="00000500000000000000" pitchFamily="2" charset="0"/>
              </a:rPr>
              <a:t>continuación</a:t>
            </a:r>
            <a:r>
              <a:rPr lang="en-US" sz="4400" dirty="0">
                <a:latin typeface="Aleo" panose="00000500000000000000" pitchFamily="2" charset="0"/>
              </a:rPr>
              <a:t>, se </a:t>
            </a:r>
            <a:r>
              <a:rPr lang="en-US" sz="4400" dirty="0" err="1">
                <a:latin typeface="Aleo" panose="00000500000000000000" pitchFamily="2" charset="0"/>
              </a:rPr>
              <a:t>enumeran</a:t>
            </a:r>
            <a:r>
              <a:rPr lang="en-US" sz="4400" dirty="0">
                <a:latin typeface="Aleo" panose="00000500000000000000" pitchFamily="2" charset="0"/>
              </a:rPr>
              <a:t> los </a:t>
            </a:r>
            <a:r>
              <a:rPr lang="en-US" sz="4400" dirty="0" err="1">
                <a:latin typeface="Aleo" panose="00000500000000000000" pitchFamily="2" charset="0"/>
              </a:rPr>
              <a:t>eventos</a:t>
            </a:r>
            <a:r>
              <a:rPr lang="en-US" sz="4400" dirty="0">
                <a:latin typeface="Aleo" panose="00000500000000000000" pitchFamily="2" charset="0"/>
              </a:rPr>
              <a:t> </a:t>
            </a:r>
            <a:r>
              <a:rPr lang="en-US" sz="4400" dirty="0" err="1">
                <a:latin typeface="Aleo" panose="00000500000000000000" pitchFamily="2" charset="0"/>
              </a:rPr>
              <a:t>más</a:t>
            </a:r>
            <a:r>
              <a:rPr lang="en-US" sz="4400" dirty="0">
                <a:latin typeface="Aleo" panose="00000500000000000000" pitchFamily="2" charset="0"/>
              </a:rPr>
              <a:t> </a:t>
            </a:r>
            <a:r>
              <a:rPr lang="en-US" sz="4400" dirty="0" err="1">
                <a:latin typeface="Aleo" panose="00000500000000000000" pitchFamily="2" charset="0"/>
              </a:rPr>
              <a:t>destacados</a:t>
            </a:r>
            <a:r>
              <a:rPr lang="en-US" sz="4400" dirty="0">
                <a:latin typeface="Aleo" panose="00000500000000000000" pitchFamily="2" charset="0"/>
              </a:rPr>
              <a:t> que </a:t>
            </a:r>
            <a:r>
              <a:rPr lang="en-US" sz="4400" dirty="0" err="1">
                <a:latin typeface="Aleo" panose="00000500000000000000" pitchFamily="2" charset="0"/>
              </a:rPr>
              <a:t>han</a:t>
            </a:r>
            <a:r>
              <a:rPr lang="en-US" sz="4400" dirty="0">
                <a:latin typeface="Aleo" panose="00000500000000000000" pitchFamily="2" charset="0"/>
              </a:rPr>
              <a:t> </a:t>
            </a:r>
            <a:r>
              <a:rPr lang="en-US" sz="4400" dirty="0" err="1">
                <a:latin typeface="Aleo" panose="00000500000000000000" pitchFamily="2" charset="0"/>
              </a:rPr>
              <a:t>tenido</a:t>
            </a:r>
            <a:r>
              <a:rPr lang="en-US" sz="4400" dirty="0">
                <a:latin typeface="Aleo" panose="00000500000000000000" pitchFamily="2" charset="0"/>
              </a:rPr>
              <a:t> </a:t>
            </a:r>
            <a:r>
              <a:rPr lang="en-US" sz="4400" dirty="0" err="1">
                <a:latin typeface="Aleo" panose="00000500000000000000" pitchFamily="2" charset="0"/>
              </a:rPr>
              <a:t>lugar</a:t>
            </a:r>
            <a:r>
              <a:rPr lang="en-US" sz="4400" dirty="0">
                <a:latin typeface="Aleo" panose="00000500000000000000" pitchFamily="2" charset="0"/>
              </a:rPr>
              <a:t> en las </a:t>
            </a:r>
            <a:r>
              <a:rPr lang="en-US" sz="4400" dirty="0" err="1">
                <a:latin typeface="Aleo" panose="00000500000000000000" pitchFamily="2" charset="0"/>
              </a:rPr>
              <a:t>instalaciones</a:t>
            </a:r>
            <a:r>
              <a:rPr lang="en-US" sz="4400" dirty="0">
                <a:latin typeface="Aleo" panose="00000500000000000000" pitchFamily="2" charset="0"/>
              </a:rPr>
              <a:t> de la Fundación </a:t>
            </a:r>
            <a:r>
              <a:rPr lang="en-US" sz="4400" dirty="0" err="1">
                <a:latin typeface="Aleo" panose="00000500000000000000" pitchFamily="2" charset="0"/>
              </a:rPr>
              <a:t>durante</a:t>
            </a:r>
            <a:r>
              <a:rPr lang="en-US" sz="4400" dirty="0">
                <a:latin typeface="Aleo" panose="00000500000000000000" pitchFamily="2" charset="0"/>
              </a:rPr>
              <a:t> el </a:t>
            </a:r>
            <a:r>
              <a:rPr lang="en-US" sz="4400" dirty="0" err="1">
                <a:latin typeface="Aleo" panose="00000500000000000000" pitchFamily="2" charset="0"/>
              </a:rPr>
              <a:t>año</a:t>
            </a:r>
            <a:r>
              <a:rPr lang="en-US" sz="4400" dirty="0">
                <a:latin typeface="Aleo" panose="00000500000000000000" pitchFamily="2" charset="0"/>
              </a:rPr>
              <a:t> 2020 y </a:t>
            </a:r>
            <a:r>
              <a:rPr lang="en-US" sz="4400" dirty="0" err="1">
                <a:latin typeface="Aleo" panose="00000500000000000000" pitchFamily="2" charset="0"/>
              </a:rPr>
              <a:t>cuya</a:t>
            </a:r>
            <a:r>
              <a:rPr lang="en-US" sz="4400" dirty="0">
                <a:latin typeface="Aleo" panose="00000500000000000000" pitchFamily="2" charset="0"/>
              </a:rPr>
              <a:t> </a:t>
            </a:r>
            <a:r>
              <a:rPr lang="en-US" sz="4400" dirty="0" err="1">
                <a:latin typeface="Aleo" panose="00000500000000000000" pitchFamily="2" charset="0"/>
              </a:rPr>
              <a:t>repercusión</a:t>
            </a:r>
            <a:r>
              <a:rPr lang="en-US" sz="4400" dirty="0">
                <a:latin typeface="Aleo" panose="00000500000000000000" pitchFamily="2" charset="0"/>
              </a:rPr>
              <a:t> </a:t>
            </a:r>
            <a:r>
              <a:rPr lang="en-US" sz="4400" dirty="0" err="1">
                <a:latin typeface="Aleo" panose="00000500000000000000" pitchFamily="2" charset="0"/>
              </a:rPr>
              <a:t>mediática</a:t>
            </a:r>
            <a:r>
              <a:rPr lang="en-US" sz="4400" dirty="0">
                <a:latin typeface="Aleo" panose="00000500000000000000" pitchFamily="2" charset="0"/>
              </a:rPr>
              <a:t> ha </a:t>
            </a:r>
            <a:r>
              <a:rPr lang="en-US" sz="4400" dirty="0" err="1">
                <a:latin typeface="Aleo" panose="00000500000000000000" pitchFamily="2" charset="0"/>
              </a:rPr>
              <a:t>sido</a:t>
            </a:r>
            <a:r>
              <a:rPr lang="en-US" sz="4400" dirty="0">
                <a:latin typeface="Aleo" panose="00000500000000000000" pitchFamily="2" charset="0"/>
              </a:rPr>
              <a:t> </a:t>
            </a:r>
            <a:r>
              <a:rPr lang="en-US" sz="4400" dirty="0" err="1">
                <a:latin typeface="Aleo" panose="00000500000000000000" pitchFamily="2" charset="0"/>
              </a:rPr>
              <a:t>relevante</a:t>
            </a:r>
            <a:r>
              <a:rPr lang="en-US" sz="4400" dirty="0">
                <a:latin typeface="Aleo" panose="00000500000000000000" pitchFamily="2" charset="0"/>
              </a:rPr>
              <a:t> para la </a:t>
            </a:r>
            <a:r>
              <a:rPr lang="en-US" sz="4400" dirty="0" err="1">
                <a:latin typeface="Aleo" panose="00000500000000000000" pitchFamily="2" charset="0"/>
              </a:rPr>
              <a:t>difusión</a:t>
            </a:r>
            <a:r>
              <a:rPr lang="en-US" sz="4400" dirty="0">
                <a:latin typeface="Aleo" panose="00000500000000000000" pitchFamily="2" charset="0"/>
              </a:rPr>
              <a:t> de la Real Escuela:</a:t>
            </a:r>
          </a:p>
          <a:p>
            <a:pPr marL="0" indent="0" algn="just">
              <a:lnSpc>
                <a:spcPct val="120000"/>
              </a:lnSpc>
              <a:buNone/>
            </a:pPr>
            <a:r>
              <a:rPr lang="en-US" sz="4400" dirty="0">
                <a:latin typeface="Aleo" panose="00000500000000000000" pitchFamily="2" charset="0"/>
              </a:rPr>
              <a:t>. </a:t>
            </a:r>
            <a:r>
              <a:rPr lang="en-US" sz="4400" dirty="0" err="1">
                <a:latin typeface="Aleo" panose="00000500000000000000" pitchFamily="2" charset="0"/>
              </a:rPr>
              <a:t>Presentación</a:t>
            </a:r>
            <a:r>
              <a:rPr lang="en-US" sz="4400" dirty="0">
                <a:latin typeface="Aleo" panose="00000500000000000000" pitchFamily="2" charset="0"/>
              </a:rPr>
              <a:t> a los </a:t>
            </a:r>
            <a:r>
              <a:rPr lang="en-US" sz="4400" dirty="0" err="1">
                <a:latin typeface="Aleo" panose="00000500000000000000" pitchFamily="2" charset="0"/>
              </a:rPr>
              <a:t>medios</a:t>
            </a:r>
            <a:r>
              <a:rPr lang="en-US" sz="4400" dirty="0">
                <a:latin typeface="Aleo" panose="00000500000000000000" pitchFamily="2" charset="0"/>
              </a:rPr>
              <a:t> del </a:t>
            </a:r>
            <a:r>
              <a:rPr lang="en-US" sz="4400" dirty="0" err="1">
                <a:latin typeface="Aleo" panose="00000500000000000000" pitchFamily="2" charset="0"/>
              </a:rPr>
              <a:t>programa</a:t>
            </a:r>
            <a:r>
              <a:rPr lang="en-US" sz="4400" dirty="0">
                <a:latin typeface="Aleo" panose="00000500000000000000" pitchFamily="2" charset="0"/>
              </a:rPr>
              <a:t> ‘</a:t>
            </a:r>
            <a:r>
              <a:rPr lang="en-US" sz="4400" dirty="0" err="1">
                <a:latin typeface="Aleo" panose="00000500000000000000" pitchFamily="2" charset="0"/>
              </a:rPr>
              <a:t>Tío</a:t>
            </a:r>
            <a:r>
              <a:rPr lang="en-US" sz="4400" dirty="0">
                <a:latin typeface="Aleo" panose="00000500000000000000" pitchFamily="2" charset="0"/>
              </a:rPr>
              <a:t> Pepe Experience en la Real Escuela’ (21 de </a:t>
            </a:r>
            <a:r>
              <a:rPr lang="en-US" sz="4400" dirty="0" err="1">
                <a:latin typeface="Aleo" panose="00000500000000000000" pitchFamily="2" charset="0"/>
              </a:rPr>
              <a:t>febrero</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  </a:t>
            </a:r>
            <a:r>
              <a:rPr lang="en-US" sz="4400" dirty="0" err="1">
                <a:latin typeface="Aleo" panose="00000500000000000000" pitchFamily="2" charset="0"/>
              </a:rPr>
              <a:t>Entrega</a:t>
            </a:r>
            <a:r>
              <a:rPr lang="en-US" sz="4400" dirty="0">
                <a:latin typeface="Aleo" panose="00000500000000000000" pitchFamily="2" charset="0"/>
              </a:rPr>
              <a:t> de </a:t>
            </a:r>
            <a:r>
              <a:rPr lang="en-US" sz="4400" dirty="0" err="1">
                <a:latin typeface="Aleo" panose="00000500000000000000" pitchFamily="2" charset="0"/>
              </a:rPr>
              <a:t>premios</a:t>
            </a:r>
            <a:r>
              <a:rPr lang="en-US" sz="4400" dirty="0">
                <a:latin typeface="Aleo" panose="00000500000000000000" pitchFamily="2" charset="0"/>
              </a:rPr>
              <a:t> de la </a:t>
            </a:r>
            <a:r>
              <a:rPr lang="en-US" sz="4400" dirty="0" err="1">
                <a:latin typeface="Aleo" panose="00000500000000000000" pitchFamily="2" charset="0"/>
              </a:rPr>
              <a:t>revista</a:t>
            </a:r>
            <a:r>
              <a:rPr lang="en-US" sz="4400" dirty="0">
                <a:latin typeface="Aleo" panose="00000500000000000000" pitchFamily="2" charset="0"/>
              </a:rPr>
              <a:t> ‘Andalucía </a:t>
            </a:r>
            <a:r>
              <a:rPr lang="en-US" sz="4400" dirty="0" err="1">
                <a:latin typeface="Aleo" panose="00000500000000000000" pitchFamily="2" charset="0"/>
              </a:rPr>
              <a:t>Económica</a:t>
            </a:r>
            <a:r>
              <a:rPr lang="en-US" sz="4400" dirty="0">
                <a:latin typeface="Aleo" panose="00000500000000000000" pitchFamily="2" charset="0"/>
              </a:rPr>
              <a:t>’ con la </a:t>
            </a:r>
            <a:r>
              <a:rPr lang="en-US" sz="4400" dirty="0" err="1">
                <a:latin typeface="Aleo" panose="00000500000000000000" pitchFamily="2" charset="0"/>
              </a:rPr>
              <a:t>asistencia</a:t>
            </a:r>
            <a:r>
              <a:rPr lang="en-US" sz="4400" dirty="0">
                <a:latin typeface="Aleo" panose="00000500000000000000" pitchFamily="2" charset="0"/>
              </a:rPr>
              <a:t> del </a:t>
            </a:r>
            <a:r>
              <a:rPr lang="en-US" sz="4400" dirty="0" err="1">
                <a:latin typeface="Aleo" panose="00000500000000000000" pitchFamily="2" charset="0"/>
              </a:rPr>
              <a:t>vicepresidente</a:t>
            </a:r>
            <a:r>
              <a:rPr lang="en-US" sz="4400" dirty="0">
                <a:latin typeface="Aleo" panose="00000500000000000000" pitchFamily="2" charset="0"/>
              </a:rPr>
              <a:t> de la Junta, Juan Marín, el </a:t>
            </a:r>
            <a:r>
              <a:rPr lang="en-US" sz="4400" dirty="0" err="1">
                <a:latin typeface="Aleo" panose="00000500000000000000" pitchFamily="2" charset="0"/>
              </a:rPr>
              <a:t>consejero</a:t>
            </a:r>
            <a:r>
              <a:rPr lang="en-US" sz="4400" dirty="0">
                <a:latin typeface="Aleo" panose="00000500000000000000" pitchFamily="2" charset="0"/>
              </a:rPr>
              <a:t> de Hacienda, </a:t>
            </a:r>
            <a:r>
              <a:rPr lang="en-US" sz="4400" dirty="0" err="1">
                <a:latin typeface="Aleo" panose="00000500000000000000" pitchFamily="2" charset="0"/>
              </a:rPr>
              <a:t>Industria</a:t>
            </a:r>
            <a:r>
              <a:rPr lang="en-US" sz="4400" dirty="0">
                <a:latin typeface="Aleo" panose="00000500000000000000" pitchFamily="2" charset="0"/>
              </a:rPr>
              <a:t> y </a:t>
            </a:r>
            <a:r>
              <a:rPr lang="en-US" sz="4400" dirty="0" err="1">
                <a:latin typeface="Aleo" panose="00000500000000000000" pitchFamily="2" charset="0"/>
              </a:rPr>
              <a:t>Energía</a:t>
            </a:r>
            <a:r>
              <a:rPr lang="en-US" sz="4400" dirty="0">
                <a:latin typeface="Aleo" panose="00000500000000000000" pitchFamily="2" charset="0"/>
              </a:rPr>
              <a:t>, Juan Bravo, la </a:t>
            </a:r>
            <a:r>
              <a:rPr lang="en-US" sz="4400" dirty="0" err="1">
                <a:latin typeface="Aleo" panose="00000500000000000000" pitchFamily="2" charset="0"/>
              </a:rPr>
              <a:t>alcaldesa</a:t>
            </a:r>
            <a:r>
              <a:rPr lang="en-US" sz="4400" dirty="0">
                <a:latin typeface="Aleo" panose="00000500000000000000" pitchFamily="2" charset="0"/>
              </a:rPr>
              <a:t> de Jerez, Mamen Sánchez, el </a:t>
            </a:r>
            <a:r>
              <a:rPr lang="en-US" sz="4400" dirty="0" err="1">
                <a:latin typeface="Aleo" panose="00000500000000000000" pitchFamily="2" charset="0"/>
              </a:rPr>
              <a:t>presidente</a:t>
            </a:r>
            <a:r>
              <a:rPr lang="en-US" sz="4400" dirty="0">
                <a:latin typeface="Aleo" panose="00000500000000000000" pitchFamily="2" charset="0"/>
              </a:rPr>
              <a:t> de la </a:t>
            </a:r>
            <a:r>
              <a:rPr lang="en-US" sz="4400" dirty="0" err="1">
                <a:latin typeface="Aleo" panose="00000500000000000000" pitchFamily="2" charset="0"/>
              </a:rPr>
              <a:t>revista</a:t>
            </a:r>
            <a:r>
              <a:rPr lang="en-US" sz="4400" dirty="0">
                <a:latin typeface="Aleo" panose="00000500000000000000" pitchFamily="2" charset="0"/>
              </a:rPr>
              <a:t>, Tomás de la Cruz, el director de la </a:t>
            </a:r>
            <a:r>
              <a:rPr lang="en-US" sz="4400" dirty="0" err="1">
                <a:latin typeface="Aleo" panose="00000500000000000000" pitchFamily="2" charset="0"/>
              </a:rPr>
              <a:t>misma</a:t>
            </a:r>
            <a:r>
              <a:rPr lang="en-US" sz="4400" dirty="0">
                <a:latin typeface="Aleo" panose="00000500000000000000" pitchFamily="2" charset="0"/>
              </a:rPr>
              <a:t>, Alfredo </a:t>
            </a:r>
            <a:r>
              <a:rPr lang="en-US" sz="4400" dirty="0" err="1">
                <a:latin typeface="Aleo" panose="00000500000000000000" pitchFamily="2" charset="0"/>
              </a:rPr>
              <a:t>Chávarri</a:t>
            </a:r>
            <a:r>
              <a:rPr lang="en-US" sz="4400" dirty="0">
                <a:latin typeface="Aleo" panose="00000500000000000000" pitchFamily="2" charset="0"/>
              </a:rPr>
              <a:t>, y el director de la FREAAE, Jorge Ramos (25 de </a:t>
            </a:r>
            <a:r>
              <a:rPr lang="en-US" sz="4400" dirty="0" err="1">
                <a:latin typeface="Aleo" panose="00000500000000000000" pitchFamily="2" charset="0"/>
              </a:rPr>
              <a:t>febrero</a:t>
            </a:r>
            <a:r>
              <a:rPr lang="en-US" sz="4400" dirty="0">
                <a:latin typeface="Aleo" panose="00000500000000000000" pitchFamily="2" charset="0"/>
              </a:rPr>
              <a:t>).de la </a:t>
            </a:r>
            <a:r>
              <a:rPr lang="en-US" sz="4400" dirty="0" err="1">
                <a:latin typeface="Aleo" panose="00000500000000000000" pitchFamily="2" charset="0"/>
              </a:rPr>
              <a:t>Agencia</a:t>
            </a:r>
            <a:r>
              <a:rPr lang="en-US" sz="4400" dirty="0">
                <a:latin typeface="Aleo" panose="00000500000000000000" pitchFamily="2" charset="0"/>
              </a:rPr>
              <a:t> </a:t>
            </a:r>
            <a:r>
              <a:rPr lang="en-US" sz="4400" dirty="0" err="1">
                <a:latin typeface="Aleo" panose="00000500000000000000" pitchFamily="2" charset="0"/>
              </a:rPr>
              <a:t>Tributaria</a:t>
            </a:r>
            <a:r>
              <a:rPr lang="en-US" sz="4400" dirty="0">
                <a:latin typeface="Aleo" panose="00000500000000000000" pitchFamily="2" charset="0"/>
              </a:rPr>
              <a:t> de Andalucía, con la </a:t>
            </a:r>
            <a:r>
              <a:rPr lang="en-US" sz="4400" dirty="0" err="1">
                <a:latin typeface="Aleo" panose="00000500000000000000" pitchFamily="2" charset="0"/>
              </a:rPr>
              <a:t>asistencia</a:t>
            </a:r>
            <a:r>
              <a:rPr lang="en-US" sz="4400" dirty="0">
                <a:latin typeface="Aleo" panose="00000500000000000000" pitchFamily="2" charset="0"/>
              </a:rPr>
              <a:t> de Juan Bravo, </a:t>
            </a:r>
            <a:r>
              <a:rPr lang="en-US" sz="4400" dirty="0" err="1">
                <a:latin typeface="Aleo" panose="00000500000000000000" pitchFamily="2" charset="0"/>
              </a:rPr>
              <a:t>Consejero</a:t>
            </a:r>
            <a:r>
              <a:rPr lang="en-US" sz="4400" dirty="0">
                <a:latin typeface="Aleo" panose="00000500000000000000" pitchFamily="2" charset="0"/>
              </a:rPr>
              <a:t> de Hacienda (24 y 25 de </a:t>
            </a:r>
            <a:r>
              <a:rPr lang="en-US" sz="4400" dirty="0" err="1">
                <a:latin typeface="Aleo" panose="00000500000000000000" pitchFamily="2" charset="0"/>
              </a:rPr>
              <a:t>junio</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 Gala de </a:t>
            </a:r>
            <a:r>
              <a:rPr lang="en-US" sz="4400" dirty="0" err="1">
                <a:latin typeface="Aleo" panose="00000500000000000000" pitchFamily="2" charset="0"/>
              </a:rPr>
              <a:t>reapertura</a:t>
            </a:r>
            <a:r>
              <a:rPr lang="en-US" sz="4400" dirty="0">
                <a:latin typeface="Aleo" panose="00000500000000000000" pitchFamily="2" charset="0"/>
              </a:rPr>
              <a:t> con la </a:t>
            </a:r>
            <a:r>
              <a:rPr lang="en-US" sz="4400" dirty="0" err="1">
                <a:latin typeface="Aleo" panose="00000500000000000000" pitchFamily="2" charset="0"/>
              </a:rPr>
              <a:t>asistencia</a:t>
            </a:r>
            <a:r>
              <a:rPr lang="en-US" sz="4400" dirty="0">
                <a:latin typeface="Aleo" panose="00000500000000000000" pitchFamily="2" charset="0"/>
              </a:rPr>
              <a:t> del </a:t>
            </a:r>
            <a:r>
              <a:rPr lang="en-US" sz="4400" dirty="0" err="1">
                <a:latin typeface="Aleo" panose="00000500000000000000" pitchFamily="2" charset="0"/>
              </a:rPr>
              <a:t>vicepresidente</a:t>
            </a:r>
            <a:r>
              <a:rPr lang="en-US" sz="4400" dirty="0">
                <a:latin typeface="Aleo" panose="00000500000000000000" pitchFamily="2" charset="0"/>
              </a:rPr>
              <a:t> de la Junta de Andalucía, Juan Marín y el director de la FREAAE, Jorge Ramos (3 de </a:t>
            </a:r>
            <a:r>
              <a:rPr lang="en-US" sz="4400" dirty="0" err="1">
                <a:latin typeface="Aleo" panose="00000500000000000000" pitchFamily="2" charset="0"/>
              </a:rPr>
              <a:t>julio</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 </a:t>
            </a:r>
            <a:r>
              <a:rPr lang="en-US" sz="4400" dirty="0" err="1">
                <a:latin typeface="Aleo" panose="00000500000000000000" pitchFamily="2" charset="0"/>
              </a:rPr>
              <a:t>Acto</a:t>
            </a:r>
            <a:r>
              <a:rPr lang="en-US" sz="4400" dirty="0">
                <a:latin typeface="Aleo" panose="00000500000000000000" pitchFamily="2" charset="0"/>
              </a:rPr>
              <a:t> de </a:t>
            </a:r>
            <a:r>
              <a:rPr lang="en-US" sz="4400" dirty="0" err="1">
                <a:latin typeface="Aleo" panose="00000500000000000000" pitchFamily="2" charset="0"/>
              </a:rPr>
              <a:t>clausura</a:t>
            </a:r>
            <a:r>
              <a:rPr lang="en-US" sz="4400" dirty="0">
                <a:latin typeface="Aleo" panose="00000500000000000000" pitchFamily="2" charset="0"/>
              </a:rPr>
              <a:t> de la XXXVII </a:t>
            </a:r>
            <a:r>
              <a:rPr lang="en-US" sz="4400" dirty="0" err="1">
                <a:latin typeface="Aleo" panose="00000500000000000000" pitchFamily="2" charset="0"/>
              </a:rPr>
              <a:t>promoción</a:t>
            </a:r>
            <a:r>
              <a:rPr lang="en-US" sz="4400" dirty="0">
                <a:latin typeface="Aleo" panose="00000500000000000000" pitchFamily="2" charset="0"/>
              </a:rPr>
              <a:t> del </a:t>
            </a:r>
            <a:r>
              <a:rPr lang="en-US" sz="4400" dirty="0" err="1">
                <a:latin typeface="Aleo" panose="00000500000000000000" pitchFamily="2" charset="0"/>
              </a:rPr>
              <a:t>curso</a:t>
            </a:r>
            <a:r>
              <a:rPr lang="en-US" sz="4400" dirty="0">
                <a:latin typeface="Aleo" panose="00000500000000000000" pitchFamily="2" charset="0"/>
              </a:rPr>
              <a:t> de </a:t>
            </a:r>
            <a:r>
              <a:rPr lang="en-US" sz="4400" dirty="0" err="1">
                <a:latin typeface="Aleo" panose="00000500000000000000" pitchFamily="2" charset="0"/>
              </a:rPr>
              <a:t>especialidades</a:t>
            </a:r>
            <a:r>
              <a:rPr lang="en-US" sz="4400" dirty="0">
                <a:latin typeface="Aleo" panose="00000500000000000000" pitchFamily="2" charset="0"/>
              </a:rPr>
              <a:t> </a:t>
            </a:r>
            <a:r>
              <a:rPr lang="en-US" sz="4400" dirty="0" err="1">
                <a:latin typeface="Aleo" panose="00000500000000000000" pitchFamily="2" charset="0"/>
              </a:rPr>
              <a:t>formativas</a:t>
            </a:r>
            <a:r>
              <a:rPr lang="en-US" sz="4400" dirty="0">
                <a:latin typeface="Aleo" panose="00000500000000000000" pitchFamily="2" charset="0"/>
              </a:rPr>
              <a:t> con la </a:t>
            </a:r>
            <a:r>
              <a:rPr lang="en-US" sz="4400" dirty="0" err="1">
                <a:latin typeface="Aleo" panose="00000500000000000000" pitchFamily="2" charset="0"/>
              </a:rPr>
              <a:t>asistencia</a:t>
            </a:r>
            <a:r>
              <a:rPr lang="en-US" sz="4400" dirty="0">
                <a:latin typeface="Aleo" panose="00000500000000000000" pitchFamily="2" charset="0"/>
              </a:rPr>
              <a:t> del </a:t>
            </a:r>
            <a:r>
              <a:rPr lang="en-US" sz="4400" dirty="0" err="1">
                <a:latin typeface="Aleo" panose="00000500000000000000" pitchFamily="2" charset="0"/>
              </a:rPr>
              <a:t>vicepresidente</a:t>
            </a:r>
            <a:r>
              <a:rPr lang="en-US" sz="4400" dirty="0">
                <a:latin typeface="Aleo" panose="00000500000000000000" pitchFamily="2" charset="0"/>
              </a:rPr>
              <a:t> de la Junta de Andalucía, Juan Marín, el </a:t>
            </a:r>
            <a:r>
              <a:rPr lang="en-US" sz="4400" dirty="0" err="1">
                <a:latin typeface="Aleo" panose="00000500000000000000" pitchFamily="2" charset="0"/>
              </a:rPr>
              <a:t>padrino</a:t>
            </a:r>
            <a:r>
              <a:rPr lang="en-US" sz="4400" dirty="0">
                <a:latin typeface="Aleo" panose="00000500000000000000" pitchFamily="2" charset="0"/>
              </a:rPr>
              <a:t> de la </a:t>
            </a:r>
            <a:r>
              <a:rPr lang="en-US" sz="4400" dirty="0" err="1">
                <a:latin typeface="Aleo" panose="00000500000000000000" pitchFamily="2" charset="0"/>
              </a:rPr>
              <a:t>promoción</a:t>
            </a:r>
            <a:r>
              <a:rPr lang="en-US" sz="4400" dirty="0">
                <a:latin typeface="Aleo" panose="00000500000000000000" pitchFamily="2" charset="0"/>
              </a:rPr>
              <a:t>, Felipe </a:t>
            </a:r>
            <a:r>
              <a:rPr lang="en-US" sz="4400" dirty="0" err="1">
                <a:latin typeface="Aleo" panose="00000500000000000000" pitchFamily="2" charset="0"/>
              </a:rPr>
              <a:t>Morenés</a:t>
            </a:r>
            <a:r>
              <a:rPr lang="en-US" sz="4400" dirty="0">
                <a:latin typeface="Aleo" panose="00000500000000000000" pitchFamily="2" charset="0"/>
              </a:rPr>
              <a:t> y de Giles y el director de la FREAAE, Jorge Ramos (3 de </a:t>
            </a:r>
            <a:r>
              <a:rPr lang="en-US" sz="4400" dirty="0" err="1">
                <a:latin typeface="Aleo" panose="00000500000000000000" pitchFamily="2" charset="0"/>
              </a:rPr>
              <a:t>julio</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 </a:t>
            </a:r>
            <a:r>
              <a:rPr lang="en-US" sz="4400" dirty="0" err="1">
                <a:latin typeface="Aleo" panose="00000500000000000000" pitchFamily="2" charset="0"/>
              </a:rPr>
              <a:t>Espectáculo</a:t>
            </a:r>
            <a:r>
              <a:rPr lang="en-US" sz="4400" dirty="0">
                <a:latin typeface="Aleo" panose="00000500000000000000" pitchFamily="2" charset="0"/>
              </a:rPr>
              <a:t> de los </a:t>
            </a:r>
            <a:r>
              <a:rPr lang="en-US" sz="4400" dirty="0" err="1">
                <a:latin typeface="Aleo" panose="00000500000000000000" pitchFamily="2" charset="0"/>
              </a:rPr>
              <a:t>alumnos</a:t>
            </a:r>
            <a:r>
              <a:rPr lang="en-US" sz="4400" dirty="0">
                <a:latin typeface="Aleo" panose="00000500000000000000" pitchFamily="2" charset="0"/>
              </a:rPr>
              <a:t> (4 de </a:t>
            </a:r>
            <a:r>
              <a:rPr lang="en-US" sz="4400" dirty="0" err="1">
                <a:latin typeface="Aleo" panose="00000500000000000000" pitchFamily="2" charset="0"/>
              </a:rPr>
              <a:t>julio</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 </a:t>
            </a:r>
            <a:r>
              <a:rPr lang="en-US" sz="4400" dirty="0" err="1">
                <a:latin typeface="Aleo" panose="00000500000000000000" pitchFamily="2" charset="0"/>
              </a:rPr>
              <a:t>Presentación</a:t>
            </a:r>
            <a:r>
              <a:rPr lang="en-US" sz="4400" dirty="0">
                <a:latin typeface="Aleo" panose="00000500000000000000" pitchFamily="2" charset="0"/>
              </a:rPr>
              <a:t> del ‘</a:t>
            </a:r>
            <a:r>
              <a:rPr lang="en-US" sz="4400" dirty="0" err="1">
                <a:latin typeface="Aleo" panose="00000500000000000000" pitchFamily="2" charset="0"/>
              </a:rPr>
              <a:t>Anuario</a:t>
            </a:r>
            <a:r>
              <a:rPr lang="en-US" sz="4400" dirty="0">
                <a:latin typeface="Aleo" panose="00000500000000000000" pitchFamily="2" charset="0"/>
              </a:rPr>
              <a:t> </a:t>
            </a:r>
            <a:r>
              <a:rPr lang="en-US" sz="4400" dirty="0" err="1">
                <a:latin typeface="Aleo" panose="00000500000000000000" pitchFamily="2" charset="0"/>
              </a:rPr>
              <a:t>Taurino</a:t>
            </a:r>
            <a:r>
              <a:rPr lang="en-US" sz="4400" dirty="0">
                <a:latin typeface="Aleo" panose="00000500000000000000" pitchFamily="2" charset="0"/>
              </a:rPr>
              <a:t>’ en el Museo del </a:t>
            </a:r>
            <a:r>
              <a:rPr lang="en-US" sz="4400" dirty="0" err="1">
                <a:latin typeface="Aleo" panose="00000500000000000000" pitchFamily="2" charset="0"/>
              </a:rPr>
              <a:t>Enganche</a:t>
            </a:r>
            <a:r>
              <a:rPr lang="en-US" sz="4400" dirty="0">
                <a:latin typeface="Aleo" panose="00000500000000000000" pitchFamily="2" charset="0"/>
              </a:rPr>
              <a:t>. </a:t>
            </a:r>
            <a:r>
              <a:rPr lang="en-US" sz="4400" dirty="0" err="1">
                <a:latin typeface="Aleo" panose="00000500000000000000" pitchFamily="2" charset="0"/>
              </a:rPr>
              <a:t>Acto</a:t>
            </a:r>
            <a:r>
              <a:rPr lang="en-US" sz="4400" dirty="0">
                <a:latin typeface="Aleo" panose="00000500000000000000" pitchFamily="2" charset="0"/>
              </a:rPr>
              <a:t> </a:t>
            </a:r>
            <a:r>
              <a:rPr lang="en-US" sz="4400" dirty="0" err="1">
                <a:latin typeface="Aleo" panose="00000500000000000000" pitchFamily="2" charset="0"/>
              </a:rPr>
              <a:t>coordinado</a:t>
            </a:r>
            <a:r>
              <a:rPr lang="en-US" sz="4400" dirty="0">
                <a:latin typeface="Aleo" panose="00000500000000000000" pitchFamily="2" charset="0"/>
              </a:rPr>
              <a:t> por la </a:t>
            </a:r>
            <a:r>
              <a:rPr lang="en-US" sz="4400" dirty="0" err="1">
                <a:latin typeface="Aleo" panose="00000500000000000000" pitchFamily="2" charset="0"/>
              </a:rPr>
              <a:t>Delegación</a:t>
            </a:r>
            <a:r>
              <a:rPr lang="en-US" sz="4400" dirty="0">
                <a:latin typeface="Aleo" panose="00000500000000000000" pitchFamily="2" charset="0"/>
              </a:rPr>
              <a:t> del </a:t>
            </a:r>
            <a:r>
              <a:rPr lang="en-US" sz="4400" dirty="0" err="1">
                <a:latin typeface="Aleo" panose="00000500000000000000" pitchFamily="2" charset="0"/>
              </a:rPr>
              <a:t>Gobierno</a:t>
            </a:r>
            <a:r>
              <a:rPr lang="en-US" sz="4400" dirty="0">
                <a:latin typeface="Aleo" panose="00000500000000000000" pitchFamily="2" charset="0"/>
              </a:rPr>
              <a:t> de la Junta, con la </a:t>
            </a:r>
            <a:r>
              <a:rPr lang="en-US" sz="4400" dirty="0" err="1">
                <a:latin typeface="Aleo" panose="00000500000000000000" pitchFamily="2" charset="0"/>
              </a:rPr>
              <a:t>asistencia</a:t>
            </a:r>
            <a:r>
              <a:rPr lang="en-US" sz="4400" dirty="0">
                <a:latin typeface="Aleo" panose="00000500000000000000" pitchFamily="2" charset="0"/>
              </a:rPr>
              <a:t> del </a:t>
            </a:r>
            <a:r>
              <a:rPr lang="en-US" sz="4400" dirty="0" err="1">
                <a:latin typeface="Aleo" panose="00000500000000000000" pitchFamily="2" charset="0"/>
              </a:rPr>
              <a:t>secretario</a:t>
            </a:r>
            <a:r>
              <a:rPr lang="en-US" sz="4400" dirty="0">
                <a:latin typeface="Aleo" panose="00000500000000000000" pitchFamily="2" charset="0"/>
              </a:rPr>
              <a:t> general de Interior y </a:t>
            </a:r>
            <a:r>
              <a:rPr lang="en-US" sz="4400" dirty="0" err="1">
                <a:latin typeface="Aleo" panose="00000500000000000000" pitchFamily="2" charset="0"/>
              </a:rPr>
              <a:t>Espectáculos</a:t>
            </a:r>
            <a:r>
              <a:rPr lang="en-US" sz="4400" dirty="0">
                <a:latin typeface="Aleo" panose="00000500000000000000" pitchFamily="2" charset="0"/>
              </a:rPr>
              <a:t> </a:t>
            </a:r>
            <a:r>
              <a:rPr lang="en-US" sz="4400" dirty="0" err="1">
                <a:latin typeface="Aleo" panose="00000500000000000000" pitchFamily="2" charset="0"/>
              </a:rPr>
              <a:t>Públicos</a:t>
            </a:r>
            <a:r>
              <a:rPr lang="en-US" sz="4400" dirty="0">
                <a:latin typeface="Aleo" panose="00000500000000000000" pitchFamily="2" charset="0"/>
              </a:rPr>
              <a:t> de la Junta de Andalucía, Miguel Briones, la </a:t>
            </a:r>
            <a:r>
              <a:rPr lang="en-US" sz="4400" dirty="0" err="1">
                <a:latin typeface="Aleo" panose="00000500000000000000" pitchFamily="2" charset="0"/>
              </a:rPr>
              <a:t>delegada</a:t>
            </a:r>
            <a:r>
              <a:rPr lang="en-US" sz="4400" dirty="0">
                <a:latin typeface="Aleo" panose="00000500000000000000" pitchFamily="2" charset="0"/>
              </a:rPr>
              <a:t> del </a:t>
            </a:r>
            <a:r>
              <a:rPr lang="en-US" sz="4400" dirty="0" err="1">
                <a:latin typeface="Aleo" panose="00000500000000000000" pitchFamily="2" charset="0"/>
              </a:rPr>
              <a:t>gobierno</a:t>
            </a:r>
            <a:r>
              <a:rPr lang="en-US" sz="4400" dirty="0">
                <a:latin typeface="Aleo" panose="00000500000000000000" pitchFamily="2" charset="0"/>
              </a:rPr>
              <a:t> de la Junta de Andalucía, Ana Mestre y el director de la FREAAE, Jorge Ramos (6 de </a:t>
            </a:r>
            <a:r>
              <a:rPr lang="en-US" sz="4400" dirty="0" err="1">
                <a:latin typeface="Aleo" panose="00000500000000000000" pitchFamily="2" charset="0"/>
              </a:rPr>
              <a:t>julio</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 Jornada de </a:t>
            </a:r>
            <a:r>
              <a:rPr lang="en-US" sz="4400" dirty="0" err="1">
                <a:latin typeface="Aleo" panose="00000500000000000000" pitchFamily="2" charset="0"/>
              </a:rPr>
              <a:t>puertas</a:t>
            </a:r>
            <a:r>
              <a:rPr lang="en-US" sz="4400" dirty="0">
                <a:latin typeface="Aleo" panose="00000500000000000000" pitchFamily="2" charset="0"/>
              </a:rPr>
              <a:t> </a:t>
            </a:r>
            <a:r>
              <a:rPr lang="en-US" sz="4400" dirty="0" err="1">
                <a:latin typeface="Aleo" panose="00000500000000000000" pitchFamily="2" charset="0"/>
              </a:rPr>
              <a:t>abiertas</a:t>
            </a:r>
            <a:r>
              <a:rPr lang="en-US" sz="4400" dirty="0">
                <a:latin typeface="Aleo" panose="00000500000000000000" pitchFamily="2" charset="0"/>
              </a:rPr>
              <a:t> con </a:t>
            </a:r>
            <a:r>
              <a:rPr lang="en-US" sz="4400" dirty="0" err="1">
                <a:latin typeface="Aleo" panose="00000500000000000000" pitchFamily="2" charset="0"/>
              </a:rPr>
              <a:t>motivo</a:t>
            </a:r>
            <a:r>
              <a:rPr lang="en-US" sz="4400" dirty="0">
                <a:latin typeface="Aleo" panose="00000500000000000000" pitchFamily="2" charset="0"/>
              </a:rPr>
              <a:t> del día </a:t>
            </a:r>
            <a:r>
              <a:rPr lang="en-US" sz="4400" dirty="0" err="1">
                <a:latin typeface="Aleo" panose="00000500000000000000" pitchFamily="2" charset="0"/>
              </a:rPr>
              <a:t>mundial</a:t>
            </a:r>
            <a:r>
              <a:rPr lang="en-US" sz="4400" dirty="0">
                <a:latin typeface="Aleo" panose="00000500000000000000" pitchFamily="2" charset="0"/>
              </a:rPr>
              <a:t> del turismo (28 de </a:t>
            </a:r>
            <a:r>
              <a:rPr lang="en-US" sz="4400" dirty="0" err="1">
                <a:latin typeface="Aleo" panose="00000500000000000000" pitchFamily="2" charset="0"/>
              </a:rPr>
              <a:t>septiembre</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 </a:t>
            </a:r>
            <a:r>
              <a:rPr lang="en-US" sz="4400" dirty="0" err="1">
                <a:latin typeface="Aleo" panose="00000500000000000000" pitchFamily="2" charset="0"/>
              </a:rPr>
              <a:t>Celebración</a:t>
            </a:r>
            <a:r>
              <a:rPr lang="en-US" sz="4400" dirty="0">
                <a:latin typeface="Aleo" panose="00000500000000000000" pitchFamily="2" charset="0"/>
              </a:rPr>
              <a:t> de la junta </a:t>
            </a:r>
            <a:r>
              <a:rPr lang="en-US" sz="4400" dirty="0" err="1">
                <a:latin typeface="Aleo" panose="00000500000000000000" pitchFamily="2" charset="0"/>
              </a:rPr>
              <a:t>directiva</a:t>
            </a:r>
            <a:r>
              <a:rPr lang="en-US" sz="4400" dirty="0">
                <a:latin typeface="Aleo" panose="00000500000000000000" pitchFamily="2" charset="0"/>
              </a:rPr>
              <a:t> en el Palacio de ADACEM (</a:t>
            </a:r>
            <a:r>
              <a:rPr lang="en-US" sz="4400" dirty="0" err="1">
                <a:latin typeface="Aleo" panose="00000500000000000000" pitchFamily="2" charset="0"/>
              </a:rPr>
              <a:t>directivos</a:t>
            </a:r>
            <a:r>
              <a:rPr lang="en-US" sz="4400" dirty="0">
                <a:latin typeface="Aleo" panose="00000500000000000000" pitchFamily="2" charset="0"/>
              </a:rPr>
              <a:t> de Andalucía, Ceuta y Melilla) (19 de </a:t>
            </a:r>
            <a:r>
              <a:rPr lang="en-US" sz="4400" dirty="0" err="1">
                <a:latin typeface="Aleo" panose="00000500000000000000" pitchFamily="2" charset="0"/>
              </a:rPr>
              <a:t>septiembre</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 </a:t>
            </a:r>
            <a:r>
              <a:rPr lang="en-US" sz="4400" dirty="0" err="1">
                <a:latin typeface="Aleo" panose="00000500000000000000" pitchFamily="2" charset="0"/>
              </a:rPr>
              <a:t>Entrega</a:t>
            </a:r>
            <a:r>
              <a:rPr lang="en-US" sz="4400" dirty="0">
                <a:latin typeface="Aleo" panose="00000500000000000000" pitchFamily="2" charset="0"/>
              </a:rPr>
              <a:t> del Caballo de Oro a Felipe </a:t>
            </a:r>
            <a:r>
              <a:rPr lang="en-US" sz="4400" dirty="0" err="1">
                <a:latin typeface="Aleo" panose="00000500000000000000" pitchFamily="2" charset="0"/>
              </a:rPr>
              <a:t>Morenés</a:t>
            </a:r>
            <a:r>
              <a:rPr lang="en-US" sz="4400" dirty="0">
                <a:latin typeface="Aleo" panose="00000500000000000000" pitchFamily="2" charset="0"/>
              </a:rPr>
              <a:t> y de Giles  (18 de </a:t>
            </a:r>
            <a:r>
              <a:rPr lang="en-US" sz="4400" dirty="0" err="1">
                <a:latin typeface="Aleo" panose="00000500000000000000" pitchFamily="2" charset="0"/>
              </a:rPr>
              <a:t>diciembre</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 Zambomba </a:t>
            </a:r>
            <a:r>
              <a:rPr lang="en-US" sz="4400" dirty="0" err="1">
                <a:latin typeface="Aleo" panose="00000500000000000000" pitchFamily="2" charset="0"/>
              </a:rPr>
              <a:t>conmemorativa</a:t>
            </a:r>
            <a:r>
              <a:rPr lang="en-US" sz="4400" dirty="0">
                <a:latin typeface="Aleo" panose="00000500000000000000" pitchFamily="2" charset="0"/>
              </a:rPr>
              <a:t> </a:t>
            </a:r>
            <a:r>
              <a:rPr lang="en-US" sz="4400" dirty="0" err="1">
                <a:latin typeface="Aleo" panose="00000500000000000000" pitchFamily="2" charset="0"/>
              </a:rPr>
              <a:t>coordinada</a:t>
            </a:r>
            <a:r>
              <a:rPr lang="en-US" sz="4400" dirty="0">
                <a:latin typeface="Aleo" panose="00000500000000000000" pitchFamily="2" charset="0"/>
              </a:rPr>
              <a:t> por el Instituto Andaluz de Flamenco. </a:t>
            </a:r>
            <a:r>
              <a:rPr lang="en-US" sz="4400" dirty="0" err="1">
                <a:latin typeface="Aleo" panose="00000500000000000000" pitchFamily="2" charset="0"/>
              </a:rPr>
              <a:t>Consejería</a:t>
            </a:r>
            <a:r>
              <a:rPr lang="en-US" sz="4400" dirty="0">
                <a:latin typeface="Aleo" panose="00000500000000000000" pitchFamily="2" charset="0"/>
              </a:rPr>
              <a:t> de </a:t>
            </a:r>
            <a:r>
              <a:rPr lang="en-US" sz="4400" dirty="0" err="1">
                <a:latin typeface="Aleo" panose="00000500000000000000" pitchFamily="2" charset="0"/>
              </a:rPr>
              <a:t>Cultura</a:t>
            </a:r>
            <a:r>
              <a:rPr lang="en-US" sz="4400" dirty="0">
                <a:latin typeface="Aleo" panose="00000500000000000000" pitchFamily="2" charset="0"/>
              </a:rPr>
              <a:t> y </a:t>
            </a:r>
            <a:r>
              <a:rPr lang="en-US" sz="4400" dirty="0" err="1">
                <a:latin typeface="Aleo" panose="00000500000000000000" pitchFamily="2" charset="0"/>
              </a:rPr>
              <a:t>Patrimonio</a:t>
            </a:r>
            <a:r>
              <a:rPr lang="en-US" sz="4400" dirty="0">
                <a:latin typeface="Aleo" panose="00000500000000000000" pitchFamily="2" charset="0"/>
              </a:rPr>
              <a:t> </a:t>
            </a:r>
            <a:r>
              <a:rPr lang="en-US" sz="4400" dirty="0" err="1">
                <a:latin typeface="Aleo" panose="00000500000000000000" pitchFamily="2" charset="0"/>
              </a:rPr>
              <a:t>Histórico</a:t>
            </a:r>
            <a:r>
              <a:rPr lang="en-US" sz="4400" dirty="0">
                <a:latin typeface="Aleo" panose="00000500000000000000" pitchFamily="2" charset="0"/>
              </a:rPr>
              <a:t> (12 de </a:t>
            </a:r>
            <a:r>
              <a:rPr lang="en-US" sz="4400" dirty="0" err="1">
                <a:latin typeface="Aleo" panose="00000500000000000000" pitchFamily="2" charset="0"/>
              </a:rPr>
              <a:t>diciembre</a:t>
            </a:r>
            <a:r>
              <a:rPr lang="en-US" sz="4400" dirty="0">
                <a:latin typeface="Aleo" panose="00000500000000000000" pitchFamily="2" charset="0"/>
              </a:rPr>
              <a:t>).</a:t>
            </a:r>
          </a:p>
          <a:p>
            <a:endParaRPr lang="en-US" sz="600" dirty="0"/>
          </a:p>
        </p:txBody>
      </p:sp>
    </p:spTree>
    <p:extLst>
      <p:ext uri="{BB962C8B-B14F-4D97-AF65-F5344CB8AC3E}">
        <p14:creationId xmlns:p14="http://schemas.microsoft.com/office/powerpoint/2010/main" val="169948735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3BAA22-EB93-42F0-91E6-863D45747D29}"/>
              </a:ext>
            </a:extLst>
          </p:cNvPr>
          <p:cNvSpPr>
            <a:spLocks noGrp="1"/>
          </p:cNvSpPr>
          <p:nvPr>
            <p:ph type="title"/>
          </p:nvPr>
        </p:nvSpPr>
        <p:spPr>
          <a:xfrm>
            <a:off x="4128368" y="4522156"/>
            <a:ext cx="4937937" cy="1363215"/>
          </a:xfrm>
        </p:spPr>
        <p:txBody>
          <a:bodyPr vert="horz" lIns="91440" tIns="45720" rIns="91440" bIns="45720" rtlCol="0" anchor="t">
            <a:normAutofit/>
          </a:bodyPr>
          <a:lstStyle/>
          <a:p>
            <a:endParaRPr lang="en-US" kern="1200">
              <a:solidFill>
                <a:schemeClr val="tx1"/>
              </a:solidFill>
              <a:latin typeface="+mj-lt"/>
              <a:ea typeface="+mj-ea"/>
              <a:cs typeface="+mj-cs"/>
            </a:endParaRPr>
          </a:p>
        </p:txBody>
      </p:sp>
      <p:sp>
        <p:nvSpPr>
          <p:cNvPr id="122" name="Freeform: Shape 1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Marcador de contenido 3" descr="Imagen que contiene interior, gente, tabla, pasillo&#10;&#10;Descripción generada automáticamente">
            <a:extLst>
              <a:ext uri="{FF2B5EF4-FFF2-40B4-BE49-F238E27FC236}">
                <a16:creationId xmlns:a16="http://schemas.microsoft.com/office/drawing/2014/main" id="{399486E6-70E5-4187-95C4-4DC996163F1F}"/>
              </a:ext>
            </a:extLst>
          </p:cNvPr>
          <p:cNvPicPr>
            <a:picLocks noChangeAspect="1"/>
          </p:cNvPicPr>
          <p:nvPr/>
        </p:nvPicPr>
        <p:blipFill rotWithShape="1">
          <a:blip r:embed="rId2">
            <a:extLst>
              <a:ext uri="{28A0092B-C50C-407E-A947-70E740481C1C}">
                <a14:useLocalDpi xmlns:a14="http://schemas.microsoft.com/office/drawing/2010/main" val="0"/>
              </a:ext>
            </a:extLst>
          </a:blip>
          <a:srcRect r="-1" b="6573"/>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8" name="Marcador de contenido 17" descr="Hombre en caballo&#10;&#10;Descripción generada automáticamente">
            <a:extLst>
              <a:ext uri="{FF2B5EF4-FFF2-40B4-BE49-F238E27FC236}">
                <a16:creationId xmlns:a16="http://schemas.microsoft.com/office/drawing/2014/main" id="{C1A3CD20-D73D-4017-89B3-277897A0D26E}"/>
              </a:ext>
            </a:extLst>
          </p:cNvPr>
          <p:cNvPicPr>
            <a:picLocks noChangeAspect="1"/>
          </p:cNvPicPr>
          <p:nvPr/>
        </p:nvPicPr>
        <p:blipFill rotWithShape="1">
          <a:blip r:embed="rId3">
            <a:extLst>
              <a:ext uri="{28A0092B-C50C-407E-A947-70E740481C1C}">
                <a14:useLocalDpi xmlns:a14="http://schemas.microsoft.com/office/drawing/2010/main" val="0"/>
              </a:ext>
            </a:extLst>
          </a:blip>
          <a:srcRect l="20111" r="15731" b="3"/>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26" name="Oval 125">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Marcador de contenido 15" descr="Un grupo de personas junto a un caballo&#10;&#10;Descripción generada automáticamente con confianza media">
            <a:extLst>
              <a:ext uri="{FF2B5EF4-FFF2-40B4-BE49-F238E27FC236}">
                <a16:creationId xmlns:a16="http://schemas.microsoft.com/office/drawing/2014/main" id="{63B431D2-E7B8-4B6B-9E93-2DDD87913AFF}"/>
              </a:ext>
            </a:extLst>
          </p:cNvPr>
          <p:cNvPicPr>
            <a:picLocks noChangeAspect="1"/>
          </p:cNvPicPr>
          <p:nvPr/>
        </p:nvPicPr>
        <p:blipFill rotWithShape="1">
          <a:blip r:embed="rId4">
            <a:extLst>
              <a:ext uri="{28A0092B-C50C-407E-A947-70E740481C1C}">
                <a14:useLocalDpi xmlns:a14="http://schemas.microsoft.com/office/drawing/2010/main" val="0"/>
              </a:ext>
            </a:extLst>
          </a:blip>
          <a:srcRect l="24336" t="8084" r="18567" b="2260"/>
          <a:stretch/>
        </p:blipFill>
        <p:spPr>
          <a:xfrm>
            <a:off x="5525559" y="725908"/>
            <a:ext cx="2895952"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28" name="Freeform: Shape 127">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Marcador de contenido 5" descr="Un grupo de personas en frente de un espejo&#10;&#10;Descripción generada automáticamente con confianza media">
            <a:extLst>
              <a:ext uri="{FF2B5EF4-FFF2-40B4-BE49-F238E27FC236}">
                <a16:creationId xmlns:a16="http://schemas.microsoft.com/office/drawing/2014/main" id="{72F793BF-C41B-4F1D-A280-E31ACDD4AD0B}"/>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22419" t="4575" r="11560"/>
          <a:stretch/>
        </p:blipFill>
        <p:spPr>
          <a:xfrm>
            <a:off x="8918761" y="-4331"/>
            <a:ext cx="3273238" cy="343333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130" name="Freeform: Shape 129">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Marcador de contenido 27" descr="Personas de pie&#10;&#10;Descripción generada automáticamente con confianza baja">
            <a:extLst>
              <a:ext uri="{FF2B5EF4-FFF2-40B4-BE49-F238E27FC236}">
                <a16:creationId xmlns:a16="http://schemas.microsoft.com/office/drawing/2014/main" id="{6AF7C675-FEDC-40C2-AFE8-18548799E9BD}"/>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16848" t="8616" r="30313" b="-3061"/>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9459362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7394E09-0775-4F94-8E02-2B9B187310BA}"/>
              </a:ext>
            </a:extLst>
          </p:cNvPr>
          <p:cNvSpPr>
            <a:spLocks noGrp="1"/>
          </p:cNvSpPr>
          <p:nvPr>
            <p:ph type="title"/>
          </p:nvPr>
        </p:nvSpPr>
        <p:spPr>
          <a:xfrm>
            <a:off x="804671" y="640263"/>
            <a:ext cx="3284331" cy="5254510"/>
          </a:xfrm>
        </p:spPr>
        <p:txBody>
          <a:bodyPr>
            <a:normAutofit/>
          </a:bodyPr>
          <a:lstStyle/>
          <a:p>
            <a:pPr algn="ctr"/>
            <a:r>
              <a:rPr lang="es-ES" b="1" u="sng" dirty="0">
                <a:latin typeface="Aleo" panose="00000500000000000000" pitchFamily="2" charset="0"/>
              </a:rPr>
              <a:t>ÍNDICE</a:t>
            </a:r>
          </a:p>
        </p:txBody>
      </p:sp>
      <p:sp>
        <p:nvSpPr>
          <p:cNvPr id="4" name="Rectangle 1">
            <a:extLst>
              <a:ext uri="{FF2B5EF4-FFF2-40B4-BE49-F238E27FC236}">
                <a16:creationId xmlns:a16="http://schemas.microsoft.com/office/drawing/2014/main" id="{F459CCE3-06D3-4FFB-B83A-EA81D3B1D351}"/>
              </a:ext>
            </a:extLst>
          </p:cNvPr>
          <p:cNvSpPr>
            <a:spLocks noGrp="1" noChangeArrowheads="1"/>
          </p:cNvSpPr>
          <p:nvPr>
            <p:ph idx="1"/>
          </p:nvPr>
        </p:nvSpPr>
        <p:spPr bwMode="auto">
          <a:xfrm>
            <a:off x="5679347" y="372267"/>
            <a:ext cx="5707982" cy="62466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Autofit/>
          </a:bodyPr>
          <a:lstStyle>
            <a:lvl1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9pPr>
          </a:lstStyle>
          <a:p>
            <a:pPr marL="0" lvl="0" indent="0">
              <a:buNone/>
              <a:tabLst>
                <a:tab pos="2700020" algn="ctr"/>
                <a:tab pos="5400040" algn="r"/>
                <a:tab pos="449580" algn="l"/>
              </a:tabLst>
            </a:pPr>
            <a:r>
              <a:rPr lang="es-ES" b="1" dirty="0">
                <a:solidFill>
                  <a:srgbClr val="000099"/>
                </a:solidFill>
                <a:effectLst/>
                <a:latin typeface="Aleo" panose="00000500000000000000" pitchFamily="2" charset="0"/>
                <a:ea typeface="Times New Roman" panose="02020603050405020304" pitchFamily="18" charset="0"/>
              </a:rPr>
              <a:t>I. LOS RECURSOS</a:t>
            </a:r>
            <a:endParaRPr lang="es-ES" dirty="0">
              <a:effectLst/>
              <a:latin typeface="Aleo" panose="00000500000000000000" pitchFamily="2" charset="0"/>
              <a:ea typeface="Times New Roman" panose="02020603050405020304" pitchFamily="18" charset="0"/>
            </a:endParaRPr>
          </a:p>
          <a:p>
            <a:pPr marL="342900" lvl="0" indent="-342900">
              <a:buFont typeface="+mj-lt"/>
              <a:buAutoNum type="alphaLcPeriod"/>
              <a:tabLst>
                <a:tab pos="2700020" algn="ctr"/>
                <a:tab pos="5400040" algn="r"/>
                <a:tab pos="449580" algn="l"/>
              </a:tabLst>
            </a:pPr>
            <a:r>
              <a:rPr lang="es-ES" b="1" dirty="0">
                <a:solidFill>
                  <a:srgbClr val="000099"/>
                </a:solidFill>
                <a:effectLst/>
                <a:latin typeface="Aleo" panose="00000500000000000000" pitchFamily="2" charset="0"/>
                <a:ea typeface="Times New Roman" panose="02020603050405020304" pitchFamily="18" charset="0"/>
              </a:rPr>
              <a:t>Las Cifras Económicas</a:t>
            </a:r>
            <a:endParaRPr lang="es-ES" dirty="0">
              <a:effectLst/>
              <a:latin typeface="Aleo" panose="00000500000000000000" pitchFamily="2" charset="0"/>
              <a:ea typeface="Times New Roman" panose="02020603050405020304" pitchFamily="18" charset="0"/>
            </a:endParaRPr>
          </a:p>
          <a:p>
            <a:pPr marL="342900" lvl="0" indent="-342900">
              <a:buFont typeface="+mj-lt"/>
              <a:buAutoNum type="alphaLcPeriod"/>
              <a:tabLst>
                <a:tab pos="2700020" algn="ctr"/>
                <a:tab pos="5400040" algn="r"/>
                <a:tab pos="449580" algn="l"/>
              </a:tabLst>
            </a:pPr>
            <a:r>
              <a:rPr lang="es-ES" b="1" dirty="0">
                <a:solidFill>
                  <a:srgbClr val="000099"/>
                </a:solidFill>
                <a:effectLst/>
                <a:latin typeface="Aleo" panose="00000500000000000000" pitchFamily="2" charset="0"/>
                <a:ea typeface="Times New Roman" panose="02020603050405020304" pitchFamily="18" charset="0"/>
              </a:rPr>
              <a:t>Los Recursos Humanos</a:t>
            </a:r>
            <a:endParaRPr lang="es-ES" dirty="0">
              <a:latin typeface="Aleo" panose="00000500000000000000" pitchFamily="2" charset="0"/>
              <a:ea typeface="Times New Roman" panose="02020603050405020304" pitchFamily="18" charset="0"/>
            </a:endParaRPr>
          </a:p>
          <a:p>
            <a:pPr marL="342900" lvl="0" indent="-342900">
              <a:buFont typeface="+mj-lt"/>
              <a:buAutoNum type="alphaLcPeriod"/>
              <a:tabLst>
                <a:tab pos="2700020" algn="ctr"/>
                <a:tab pos="5400040" algn="r"/>
                <a:tab pos="449580" algn="l"/>
              </a:tabLst>
            </a:pPr>
            <a:endParaRPr lang="es-ES" sz="800" b="1" dirty="0">
              <a:solidFill>
                <a:srgbClr val="000099"/>
              </a:solidFill>
              <a:effectLst/>
              <a:latin typeface="Aleo" panose="00000500000000000000" pitchFamily="2" charset="0"/>
              <a:ea typeface="Times New Roman" panose="02020603050405020304" pitchFamily="18" charset="0"/>
            </a:endParaRPr>
          </a:p>
          <a:p>
            <a:pPr marL="0" lvl="0" indent="0">
              <a:buNone/>
              <a:tabLst>
                <a:tab pos="2700020" algn="ctr"/>
                <a:tab pos="5400040" algn="r"/>
                <a:tab pos="449580" algn="l"/>
              </a:tabLst>
            </a:pPr>
            <a:endParaRPr lang="es-ES" sz="800" b="1" dirty="0">
              <a:solidFill>
                <a:srgbClr val="000099"/>
              </a:solidFill>
              <a:effectLst/>
              <a:latin typeface="Aleo" panose="00000500000000000000" pitchFamily="2" charset="0"/>
              <a:ea typeface="Times New Roman" panose="02020603050405020304" pitchFamily="18" charset="0"/>
            </a:endParaRPr>
          </a:p>
          <a:p>
            <a:pPr marL="0" lvl="0" indent="0">
              <a:buNone/>
              <a:tabLst>
                <a:tab pos="2700020" algn="ctr"/>
                <a:tab pos="5400040" algn="r"/>
                <a:tab pos="449580" algn="l"/>
              </a:tabLst>
            </a:pPr>
            <a:endParaRPr lang="es-ES" sz="800" b="1" dirty="0">
              <a:solidFill>
                <a:srgbClr val="000099"/>
              </a:solidFill>
              <a:latin typeface="Aleo" panose="00000500000000000000" pitchFamily="2" charset="0"/>
              <a:ea typeface="Times New Roman" panose="02020603050405020304" pitchFamily="18" charset="0"/>
            </a:endParaRPr>
          </a:p>
          <a:p>
            <a:pPr marL="0" lvl="0" indent="0">
              <a:buNone/>
              <a:tabLst>
                <a:tab pos="2700020" algn="ctr"/>
                <a:tab pos="5400040" algn="r"/>
                <a:tab pos="449580" algn="l"/>
              </a:tabLst>
            </a:pPr>
            <a:r>
              <a:rPr lang="es-ES" b="1" dirty="0">
                <a:solidFill>
                  <a:srgbClr val="000099"/>
                </a:solidFill>
                <a:effectLst/>
                <a:latin typeface="Aleo" panose="00000500000000000000" pitchFamily="2" charset="0"/>
                <a:ea typeface="Times New Roman" panose="02020603050405020304" pitchFamily="18" charset="0"/>
              </a:rPr>
              <a:t>II. EL PATRONATO</a:t>
            </a:r>
            <a:endParaRPr lang="es-ES" dirty="0">
              <a:effectLst/>
              <a:latin typeface="Aleo" panose="00000500000000000000" pitchFamily="2" charset="0"/>
              <a:ea typeface="Times New Roman" panose="02020603050405020304" pitchFamily="18" charset="0"/>
            </a:endParaRPr>
          </a:p>
          <a:p>
            <a:pPr marL="685800">
              <a:tabLst>
                <a:tab pos="2700020" algn="ctr"/>
                <a:tab pos="5400040" algn="r"/>
                <a:tab pos="449580" algn="l"/>
              </a:tabLst>
            </a:pPr>
            <a:endParaRPr lang="es-ES" sz="800" dirty="0">
              <a:effectLst/>
              <a:latin typeface="Aleo" panose="00000500000000000000" pitchFamily="2" charset="0"/>
              <a:ea typeface="Times New Roman" panose="02020603050405020304" pitchFamily="18" charset="0"/>
            </a:endParaRPr>
          </a:p>
          <a:p>
            <a:pPr marL="685800">
              <a:tabLst>
                <a:tab pos="2700020" algn="ctr"/>
                <a:tab pos="5400040" algn="r"/>
                <a:tab pos="449580" algn="l"/>
              </a:tabLst>
            </a:pPr>
            <a:endParaRPr lang="es-ES" sz="800" dirty="0">
              <a:effectLst/>
              <a:latin typeface="Aleo" panose="00000500000000000000" pitchFamily="2" charset="0"/>
              <a:ea typeface="Times New Roman" panose="02020603050405020304" pitchFamily="18" charset="0"/>
            </a:endParaRPr>
          </a:p>
          <a:p>
            <a:pPr marL="685800">
              <a:tabLst>
                <a:tab pos="2700020" algn="ctr"/>
                <a:tab pos="5400040" algn="r"/>
                <a:tab pos="449580" algn="l"/>
              </a:tabLst>
            </a:pPr>
            <a:endParaRPr lang="es-ES" sz="800" dirty="0">
              <a:effectLst/>
              <a:latin typeface="Aleo" panose="00000500000000000000" pitchFamily="2" charset="0"/>
              <a:ea typeface="Times New Roman" panose="02020603050405020304" pitchFamily="18" charset="0"/>
            </a:endParaRPr>
          </a:p>
          <a:p>
            <a:pPr marL="0" lvl="0" indent="0">
              <a:buNone/>
              <a:tabLst>
                <a:tab pos="2700020" algn="ctr"/>
                <a:tab pos="5400040" algn="r"/>
                <a:tab pos="449580" algn="l"/>
              </a:tabLst>
            </a:pPr>
            <a:r>
              <a:rPr lang="es-ES" b="1" dirty="0">
                <a:solidFill>
                  <a:srgbClr val="000099"/>
                </a:solidFill>
                <a:effectLst/>
                <a:latin typeface="Aleo" panose="00000500000000000000" pitchFamily="2" charset="0"/>
                <a:ea typeface="Times New Roman" panose="02020603050405020304" pitchFamily="18" charset="0"/>
              </a:rPr>
              <a:t>III. LAS ACTIVIDADES</a:t>
            </a:r>
            <a:endParaRPr lang="es-ES" dirty="0">
              <a:effectLst/>
              <a:latin typeface="Aleo" panose="00000500000000000000" pitchFamily="2" charset="0"/>
              <a:ea typeface="Times New Roman" panose="02020603050405020304" pitchFamily="18" charset="0"/>
            </a:endParaRPr>
          </a:p>
          <a:p>
            <a:pPr marL="342900" lvl="0" indent="-342900">
              <a:buFont typeface="+mj-lt"/>
              <a:buAutoNum type="alphaLcPeriod"/>
            </a:pPr>
            <a:r>
              <a:rPr lang="es-ES" b="1" dirty="0">
                <a:solidFill>
                  <a:srgbClr val="000099"/>
                </a:solidFill>
                <a:effectLst/>
                <a:latin typeface="Aleo" panose="00000500000000000000" pitchFamily="2" charset="0"/>
                <a:ea typeface="Times New Roman" panose="02020603050405020304" pitchFamily="18" charset="0"/>
              </a:rPr>
              <a:t>Exhibiciones y Visitas</a:t>
            </a:r>
            <a:endParaRPr lang="es-ES" dirty="0">
              <a:effectLst/>
              <a:latin typeface="Aleo" panose="00000500000000000000" pitchFamily="2" charset="0"/>
              <a:ea typeface="Times New Roman" panose="02020603050405020304" pitchFamily="18" charset="0"/>
            </a:endParaRPr>
          </a:p>
          <a:p>
            <a:pPr marL="342900" lvl="0" indent="-342900">
              <a:buFont typeface="+mj-lt"/>
              <a:buAutoNum type="alphaLcPeriod"/>
            </a:pPr>
            <a:r>
              <a:rPr lang="es-ES" b="1" dirty="0">
                <a:solidFill>
                  <a:srgbClr val="000099"/>
                </a:solidFill>
                <a:effectLst/>
                <a:latin typeface="Aleo" panose="00000500000000000000" pitchFamily="2" charset="0"/>
                <a:ea typeface="Times New Roman" panose="02020603050405020304" pitchFamily="18" charset="0"/>
              </a:rPr>
              <a:t>Convenios de Colaboración </a:t>
            </a:r>
            <a:endParaRPr lang="es-ES" dirty="0">
              <a:effectLst/>
              <a:latin typeface="Aleo" panose="00000500000000000000" pitchFamily="2" charset="0"/>
              <a:ea typeface="Times New Roman" panose="02020603050405020304" pitchFamily="18" charset="0"/>
            </a:endParaRPr>
          </a:p>
          <a:p>
            <a:pPr marL="342900" lvl="0" indent="-342900">
              <a:buFont typeface="+mj-lt"/>
              <a:buAutoNum type="alphaLcPeriod"/>
            </a:pPr>
            <a:r>
              <a:rPr lang="es-ES" b="1" dirty="0">
                <a:solidFill>
                  <a:srgbClr val="000099"/>
                </a:solidFill>
                <a:effectLst/>
                <a:latin typeface="Aleo" panose="00000500000000000000" pitchFamily="2" charset="0"/>
                <a:ea typeface="Times New Roman" panose="02020603050405020304" pitchFamily="18" charset="0"/>
              </a:rPr>
              <a:t>Formación</a:t>
            </a:r>
            <a:endParaRPr lang="es-ES" dirty="0">
              <a:effectLst/>
              <a:latin typeface="Aleo" panose="00000500000000000000" pitchFamily="2" charset="0"/>
              <a:ea typeface="Times New Roman" panose="02020603050405020304" pitchFamily="18" charset="0"/>
            </a:endParaRPr>
          </a:p>
          <a:p>
            <a:pPr marL="342900" lvl="0" indent="-342900">
              <a:buFont typeface="+mj-lt"/>
              <a:buAutoNum type="alphaLcPeriod"/>
            </a:pPr>
            <a:r>
              <a:rPr lang="es-ES" b="1" dirty="0">
                <a:solidFill>
                  <a:srgbClr val="000099"/>
                </a:solidFill>
                <a:effectLst/>
                <a:latin typeface="Aleo" panose="00000500000000000000" pitchFamily="2" charset="0"/>
                <a:ea typeface="Times New Roman" panose="02020603050405020304" pitchFamily="18" charset="0"/>
              </a:rPr>
              <a:t>Acciones Promocionales y Comerciales</a:t>
            </a:r>
            <a:endParaRPr lang="es-ES" dirty="0">
              <a:effectLst/>
              <a:latin typeface="Aleo" panose="00000500000000000000" pitchFamily="2" charset="0"/>
              <a:ea typeface="Times New Roman" panose="02020603050405020304" pitchFamily="18" charset="0"/>
            </a:endParaRPr>
          </a:p>
          <a:p>
            <a:pPr marL="342900" lvl="0" indent="-342900">
              <a:buFont typeface="+mj-lt"/>
              <a:buAutoNum type="alphaLcPeriod"/>
            </a:pPr>
            <a:r>
              <a:rPr lang="es-ES" b="1" dirty="0">
                <a:solidFill>
                  <a:srgbClr val="000099"/>
                </a:solidFill>
                <a:effectLst/>
                <a:latin typeface="Aleo" panose="00000500000000000000" pitchFamily="2" charset="0"/>
                <a:ea typeface="Times New Roman" panose="02020603050405020304" pitchFamily="18" charset="0"/>
              </a:rPr>
              <a:t>Ganadería</a:t>
            </a:r>
            <a:endParaRPr lang="es-ES" dirty="0">
              <a:effectLst/>
              <a:latin typeface="Aleo" panose="00000500000000000000" pitchFamily="2" charset="0"/>
              <a:ea typeface="Times New Roman" panose="02020603050405020304" pitchFamily="18" charset="0"/>
            </a:endParaRPr>
          </a:p>
          <a:p>
            <a:pPr marL="342900" lvl="0" indent="-342900">
              <a:buFont typeface="+mj-lt"/>
              <a:buAutoNum type="alphaLcPeriod"/>
            </a:pPr>
            <a:r>
              <a:rPr lang="es-ES" b="1" dirty="0">
                <a:solidFill>
                  <a:srgbClr val="000099"/>
                </a:solidFill>
                <a:effectLst/>
                <a:latin typeface="Aleo" panose="00000500000000000000" pitchFamily="2" charset="0"/>
                <a:ea typeface="Times New Roman" panose="02020603050405020304" pitchFamily="18" charset="0"/>
              </a:rPr>
              <a:t>Competición Deportiva</a:t>
            </a:r>
            <a:endParaRPr lang="es-ES" dirty="0">
              <a:effectLst/>
              <a:latin typeface="Aleo" panose="00000500000000000000" pitchFamily="2" charset="0"/>
              <a:ea typeface="Times New Roman" panose="02020603050405020304" pitchFamily="18" charset="0"/>
            </a:endParaRPr>
          </a:p>
          <a:p>
            <a:pPr marL="457200" indent="0">
              <a:buNone/>
              <a:tabLst>
                <a:tab pos="2700020" algn="ctr"/>
                <a:tab pos="5400040" algn="r"/>
                <a:tab pos="449580" algn="l"/>
              </a:tabLst>
            </a:pPr>
            <a:r>
              <a:rPr lang="es-ES" sz="1050" b="1" dirty="0">
                <a:solidFill>
                  <a:srgbClr val="000099"/>
                </a:solidFill>
                <a:effectLst/>
                <a:latin typeface="Aleo" panose="00000500000000000000" pitchFamily="2" charset="0"/>
                <a:ea typeface="Times New Roman" panose="02020603050405020304" pitchFamily="18" charset="0"/>
              </a:rPr>
              <a:t> </a:t>
            </a:r>
            <a:endParaRPr lang="es-ES" sz="900" dirty="0">
              <a:effectLst/>
              <a:latin typeface="Aleo" panose="00000500000000000000" pitchFamily="2" charset="0"/>
              <a:ea typeface="Times New Roman" panose="02020603050405020304" pitchFamily="18" charset="0"/>
            </a:endParaRPr>
          </a:p>
          <a:p>
            <a:pPr>
              <a:tabLst>
                <a:tab pos="2700020" algn="ctr"/>
                <a:tab pos="5400040" algn="r"/>
                <a:tab pos="449580" algn="l"/>
              </a:tabLst>
            </a:pPr>
            <a:endParaRPr lang="es-ES" sz="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741644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7" name="Rectangle 123">
            <a:extLst>
              <a:ext uri="{FF2B5EF4-FFF2-40B4-BE49-F238E27FC236}">
                <a16:creationId xmlns:a16="http://schemas.microsoft.com/office/drawing/2014/main" id="{1486A1FB-BD35-4FEB-91EB-B2F5055B2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59686"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24">
            <a:extLst>
              <a:ext uri="{FF2B5EF4-FFF2-40B4-BE49-F238E27FC236}">
                <a16:creationId xmlns:a16="http://schemas.microsoft.com/office/drawing/2014/main" id="{32863260-465E-4A9B-98CA-77693B32C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7012"/>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7C53DECA-A5E8-4D5D-B13F-D6AD333809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2868613"/>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0B7D759-A40B-4440-8F92-5C4DE42253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3960813"/>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Marcador de contenido 7" descr="Un par de personas sentadas en una mesa&#10;&#10;Descripción generada automáticamente con confianza baja">
            <a:extLst>
              <a:ext uri="{FF2B5EF4-FFF2-40B4-BE49-F238E27FC236}">
                <a16:creationId xmlns:a16="http://schemas.microsoft.com/office/drawing/2014/main" id="{98CCCA92-0CE3-4DBF-9500-65C5E24B4D6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3052" r="13051" b="-3"/>
          <a:stretch/>
        </p:blipFill>
        <p:spPr>
          <a:xfrm>
            <a:off x="5102225" y="658813"/>
            <a:ext cx="2887663" cy="2592388"/>
          </a:xfrm>
          <a:prstGeom prst="rect">
            <a:avLst/>
          </a:prstGeom>
        </p:spPr>
      </p:pic>
      <p:pic>
        <p:nvPicPr>
          <p:cNvPr id="21" name="Marcador de contenido 20" descr="Un grupo de personas alrededor de una mesa con un traje de color negro&#10;&#10;Descripción generada automáticamente con confianza baja">
            <a:extLst>
              <a:ext uri="{FF2B5EF4-FFF2-40B4-BE49-F238E27FC236}">
                <a16:creationId xmlns:a16="http://schemas.microsoft.com/office/drawing/2014/main" id="{009C640A-C993-457D-B7A2-1BFCBA01F348}"/>
              </a:ext>
            </a:extLst>
          </p:cNvPr>
          <p:cNvPicPr>
            <a:picLocks noChangeAspect="1"/>
          </p:cNvPicPr>
          <p:nvPr/>
        </p:nvPicPr>
        <p:blipFill rotWithShape="1">
          <a:blip r:embed="rId3">
            <a:extLst>
              <a:ext uri="{28A0092B-C50C-407E-A947-70E740481C1C}">
                <a14:useLocalDpi xmlns:a14="http://schemas.microsoft.com/office/drawing/2010/main" val="0"/>
              </a:ext>
            </a:extLst>
          </a:blip>
          <a:srcRect l="16111" r="10106" b="-2"/>
          <a:stretch/>
        </p:blipFill>
        <p:spPr>
          <a:xfrm>
            <a:off x="8058150" y="658813"/>
            <a:ext cx="1403350" cy="1257300"/>
          </a:xfrm>
          <a:prstGeom prst="rect">
            <a:avLst/>
          </a:prstGeom>
        </p:spPr>
      </p:pic>
      <p:pic>
        <p:nvPicPr>
          <p:cNvPr id="4" name="Marcador de contenido 3" descr="Un grupo de gente sentados en un restaurante&#10;&#10;Descripción generada automáticamente">
            <a:extLst>
              <a:ext uri="{FF2B5EF4-FFF2-40B4-BE49-F238E27FC236}">
                <a16:creationId xmlns:a16="http://schemas.microsoft.com/office/drawing/2014/main" id="{9A89CED8-E2C4-44D4-8D3C-99236A2134AE}"/>
              </a:ext>
            </a:extLst>
          </p:cNvPr>
          <p:cNvPicPr>
            <a:picLocks noChangeAspect="1"/>
          </p:cNvPicPr>
          <p:nvPr/>
        </p:nvPicPr>
        <p:blipFill rotWithShape="1">
          <a:blip r:embed="rId4">
            <a:extLst>
              <a:ext uri="{28A0092B-C50C-407E-A947-70E740481C1C}">
                <a14:useLocalDpi xmlns:a14="http://schemas.microsoft.com/office/drawing/2010/main" val="0"/>
              </a:ext>
            </a:extLst>
          </a:blip>
          <a:srcRect l="14766" r="11964" b="1"/>
          <a:stretch/>
        </p:blipFill>
        <p:spPr>
          <a:xfrm>
            <a:off x="8058150" y="1984375"/>
            <a:ext cx="1403350" cy="1266825"/>
          </a:xfrm>
          <a:prstGeom prst="rect">
            <a:avLst/>
          </a:prstGeom>
        </p:spPr>
      </p:pic>
      <p:pic>
        <p:nvPicPr>
          <p:cNvPr id="13" name="Marcador de contenido 12" descr="Una plaza con gente al rededor&#10;&#10;Descripción generada automáticamente">
            <a:extLst>
              <a:ext uri="{FF2B5EF4-FFF2-40B4-BE49-F238E27FC236}">
                <a16:creationId xmlns:a16="http://schemas.microsoft.com/office/drawing/2014/main" id="{DC464E3E-A0DE-45F1-B2CA-6E4684F328FA}"/>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102225" y="3317875"/>
            <a:ext cx="4357688" cy="2879725"/>
          </a:xfrm>
        </p:spPr>
      </p:pic>
      <p:pic>
        <p:nvPicPr>
          <p:cNvPr id="11" name="Marcador de contenido 10" descr="Imagen que contiene Diagrama&#10;&#10;Descripción generada automáticamente">
            <a:extLst>
              <a:ext uri="{FF2B5EF4-FFF2-40B4-BE49-F238E27FC236}">
                <a16:creationId xmlns:a16="http://schemas.microsoft.com/office/drawing/2014/main" id="{3342A40D-373D-4689-8BF6-9EF003F358AE}"/>
              </a:ext>
            </a:extLst>
          </p:cNvPr>
          <p:cNvPicPr>
            <a:picLocks noChangeAspect="1"/>
          </p:cNvPicPr>
          <p:nvPr/>
        </p:nvPicPr>
        <p:blipFill rotWithShape="1">
          <a:blip r:embed="rId6">
            <a:extLst>
              <a:ext uri="{28A0092B-C50C-407E-A947-70E740481C1C}">
                <a14:useLocalDpi xmlns:a14="http://schemas.microsoft.com/office/drawing/2010/main" val="0"/>
              </a:ext>
            </a:extLst>
          </a:blip>
          <a:srcRect l="21516" r="1351" b="-3"/>
          <a:stretch/>
        </p:blipFill>
        <p:spPr>
          <a:xfrm>
            <a:off x="9528175" y="658813"/>
            <a:ext cx="2019300" cy="1798638"/>
          </a:xfrm>
          <a:prstGeom prst="rect">
            <a:avLst/>
          </a:prstGeom>
        </p:spPr>
      </p:pic>
      <p:pic>
        <p:nvPicPr>
          <p:cNvPr id="6" name="Marcador de contenido 5" descr="Edificio en frente de un grupo de personas en una plaza&#10;&#10;Descripción generada automáticamente">
            <a:extLst>
              <a:ext uri="{FF2B5EF4-FFF2-40B4-BE49-F238E27FC236}">
                <a16:creationId xmlns:a16="http://schemas.microsoft.com/office/drawing/2014/main" id="{6F7B5544-116D-4857-90FA-6F45C8162B29}"/>
              </a:ext>
            </a:extLst>
          </p:cNvPr>
          <p:cNvPicPr>
            <a:picLocks noChangeAspect="1"/>
          </p:cNvPicPr>
          <p:nvPr/>
        </p:nvPicPr>
        <p:blipFill rotWithShape="1">
          <a:blip r:embed="rId7">
            <a:extLst>
              <a:ext uri="{28A0092B-C50C-407E-A947-70E740481C1C}">
                <a14:useLocalDpi xmlns:a14="http://schemas.microsoft.com/office/drawing/2010/main" val="0"/>
              </a:ext>
            </a:extLst>
          </a:blip>
          <a:srcRect l="20012" r="4803" b="3"/>
          <a:stretch/>
        </p:blipFill>
        <p:spPr>
          <a:xfrm>
            <a:off x="9528175" y="2525713"/>
            <a:ext cx="2019300" cy="1785938"/>
          </a:xfrm>
          <a:prstGeom prst="rect">
            <a:avLst/>
          </a:prstGeom>
        </p:spPr>
      </p:pic>
      <p:pic>
        <p:nvPicPr>
          <p:cNvPr id="9" name="Marcador de contenido 8" descr="Imagen que contiene persona, interior, tabla, mujer&#10;&#10;Descripción generada automáticamente">
            <a:extLst>
              <a:ext uri="{FF2B5EF4-FFF2-40B4-BE49-F238E27FC236}">
                <a16:creationId xmlns:a16="http://schemas.microsoft.com/office/drawing/2014/main" id="{411B813F-AD18-4EA9-96E5-408F5C46F29F}"/>
              </a:ext>
            </a:extLst>
          </p:cNvPr>
          <p:cNvPicPr>
            <a:picLocks noChangeAspect="1"/>
          </p:cNvPicPr>
          <p:nvPr/>
        </p:nvPicPr>
        <p:blipFill rotWithShape="1">
          <a:blip r:embed="rId8">
            <a:extLst>
              <a:ext uri="{28A0092B-C50C-407E-A947-70E740481C1C}">
                <a14:useLocalDpi xmlns:a14="http://schemas.microsoft.com/office/drawing/2010/main" val="0"/>
              </a:ext>
            </a:extLst>
          </a:blip>
          <a:srcRect l="18932" r="7283" b="2"/>
          <a:stretch/>
        </p:blipFill>
        <p:spPr>
          <a:xfrm>
            <a:off x="9528175" y="4378325"/>
            <a:ext cx="2019300" cy="1819275"/>
          </a:xfrm>
          <a:prstGeom prst="rect">
            <a:avLst/>
          </a:prstGeom>
        </p:spPr>
      </p:pic>
      <p:sp>
        <p:nvSpPr>
          <p:cNvPr id="2" name="Título 1">
            <a:extLst>
              <a:ext uri="{FF2B5EF4-FFF2-40B4-BE49-F238E27FC236}">
                <a16:creationId xmlns:a16="http://schemas.microsoft.com/office/drawing/2014/main" id="{57C14831-CBF3-4569-AE85-ED8748A7277B}"/>
              </a:ext>
            </a:extLst>
          </p:cNvPr>
          <p:cNvSpPr>
            <a:spLocks noGrp="1"/>
          </p:cNvSpPr>
          <p:nvPr>
            <p:ph type="title"/>
          </p:nvPr>
        </p:nvSpPr>
        <p:spPr>
          <a:xfrm>
            <a:off x="92279" y="2868613"/>
            <a:ext cx="4630932" cy="1092200"/>
          </a:xfrm>
          <a:prstGeom prst="rect">
            <a:avLst/>
          </a:prstGeom>
          <a:noFill/>
          <a:ln w="174625" cap="sq" cmpd="thinThick">
            <a:noFill/>
            <a:miter lim="800000"/>
          </a:ln>
        </p:spPr>
        <p:txBody>
          <a:bodyPr vert="horz" lIns="91440" tIns="45720" rIns="91440" bIns="45720" rtlCol="0" anchor="ctr">
            <a:noAutofit/>
          </a:bodyPr>
          <a:lstStyle/>
          <a:p>
            <a:pPr algn="ctr">
              <a:lnSpc>
                <a:spcPct val="100000"/>
              </a:lnSpc>
            </a:pPr>
            <a:r>
              <a:rPr lang="en-US" sz="1800" b="1" kern="1200" dirty="0">
                <a:solidFill>
                  <a:srgbClr val="FFFFFF"/>
                </a:solidFill>
                <a:latin typeface="Aleo" panose="00000500000000000000" pitchFamily="2" charset="0"/>
              </a:rPr>
              <a:t>XXXVII PROMOCIÓN DE ESTUDIANTES APADRINADA POR D. FELIPE MORENÉS Y DE GILES, CABALLO DE ORO 2020.</a:t>
            </a:r>
            <a:br>
              <a:rPr lang="en-US" sz="1800" b="1" kern="1200" dirty="0">
                <a:solidFill>
                  <a:srgbClr val="FFFFFF"/>
                </a:solidFill>
                <a:latin typeface="Aleo" panose="00000500000000000000" pitchFamily="2" charset="0"/>
              </a:rPr>
            </a:br>
            <a:r>
              <a:rPr lang="en-US" sz="1800" b="1" kern="1200" dirty="0">
                <a:solidFill>
                  <a:srgbClr val="FFFFFF"/>
                </a:solidFill>
                <a:latin typeface="Aleo" panose="00000500000000000000" pitchFamily="2" charset="0"/>
              </a:rPr>
              <a:t>CURSO ACADEMICO 2019/2020.</a:t>
            </a:r>
          </a:p>
        </p:txBody>
      </p:sp>
    </p:spTree>
    <p:extLst>
      <p:ext uri="{BB962C8B-B14F-4D97-AF65-F5344CB8AC3E}">
        <p14:creationId xmlns:p14="http://schemas.microsoft.com/office/powerpoint/2010/main" val="359606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Marcador de contenido 5">
            <a:extLst>
              <a:ext uri="{FF2B5EF4-FFF2-40B4-BE49-F238E27FC236}">
                <a16:creationId xmlns:a16="http://schemas.microsoft.com/office/drawing/2014/main" id="{FB7DC471-10F6-449D-BB2D-6B662CCC78F9}"/>
              </a:ext>
            </a:extLst>
          </p:cNvPr>
          <p:cNvSpPr>
            <a:spLocks noGrp="1"/>
          </p:cNvSpPr>
          <p:nvPr>
            <p:ph idx="1"/>
          </p:nvPr>
        </p:nvSpPr>
        <p:spPr>
          <a:xfrm>
            <a:off x="405246" y="170911"/>
            <a:ext cx="11381508" cy="6512853"/>
          </a:xfrm>
        </p:spPr>
        <p:txBody>
          <a:bodyPr>
            <a:normAutofit fontScale="47500" lnSpcReduction="20000"/>
          </a:bodyPr>
          <a:lstStyle/>
          <a:p>
            <a:pPr marL="0" indent="0">
              <a:lnSpc>
                <a:spcPct val="110000"/>
              </a:lnSpc>
              <a:buNone/>
            </a:pPr>
            <a:r>
              <a:rPr lang="es-ES" sz="3800" b="1" dirty="0">
                <a:solidFill>
                  <a:srgbClr val="FFFFFF"/>
                </a:solidFill>
                <a:latin typeface="Aleo" panose="00000500000000000000" pitchFamily="2" charset="0"/>
              </a:rPr>
              <a:t>RECONOCIMIENTOS</a:t>
            </a:r>
          </a:p>
          <a:p>
            <a:pPr marL="0" indent="0" algn="just">
              <a:lnSpc>
                <a:spcPct val="110000"/>
              </a:lnSpc>
              <a:buNone/>
            </a:pPr>
            <a:r>
              <a:rPr lang="es-ES" sz="2300" dirty="0">
                <a:solidFill>
                  <a:srgbClr val="FFFFFF"/>
                </a:solidFill>
                <a:latin typeface="Aleo" panose="00000500000000000000" pitchFamily="2" charset="0"/>
              </a:rPr>
              <a:t> La Asociación de Fundaciones Andaluzas (AFA) otorgó en octubre a la Fundación, el PREMIO AFA en su X edición en la categoría de Cultura y Deporte.</a:t>
            </a:r>
          </a:p>
          <a:p>
            <a:pPr marL="0" indent="0" algn="just">
              <a:lnSpc>
                <a:spcPct val="110000"/>
              </a:lnSpc>
              <a:buNone/>
            </a:pPr>
            <a:endParaRPr lang="es-ES" sz="1700" dirty="0">
              <a:solidFill>
                <a:srgbClr val="FFFFFF"/>
              </a:solidFill>
              <a:latin typeface="Aleo" panose="00000500000000000000" pitchFamily="2" charset="0"/>
            </a:endParaRPr>
          </a:p>
          <a:p>
            <a:pPr marL="0" indent="0" algn="just">
              <a:lnSpc>
                <a:spcPct val="110000"/>
              </a:lnSpc>
              <a:buNone/>
            </a:pPr>
            <a:r>
              <a:rPr lang="es-ES" sz="3800" b="1" dirty="0">
                <a:solidFill>
                  <a:srgbClr val="FFFFFF"/>
                </a:solidFill>
                <a:latin typeface="Aleo" panose="00000500000000000000" pitchFamily="2" charset="0"/>
              </a:rPr>
              <a:t>RUEDAS DE PRENSA </a:t>
            </a:r>
          </a:p>
          <a:p>
            <a:pPr marL="0" indent="0" algn="just">
              <a:lnSpc>
                <a:spcPct val="110000"/>
              </a:lnSpc>
              <a:buNone/>
            </a:pPr>
            <a:r>
              <a:rPr lang="es-ES" sz="2300" dirty="0">
                <a:solidFill>
                  <a:srgbClr val="FFFFFF"/>
                </a:solidFill>
                <a:latin typeface="Aleo" panose="00000500000000000000" pitchFamily="2" charset="0"/>
              </a:rPr>
              <a:t>. Rueda de prensa con motivo de la presentación de acto de entrega de los 4.534 kilos de alimentos obtenidos en las distintas ‘Galas de Escolares Andaluces’ a la Cruz Roja (27 de febrero). </a:t>
            </a:r>
          </a:p>
          <a:p>
            <a:pPr marL="0" indent="0" algn="just">
              <a:lnSpc>
                <a:spcPct val="110000"/>
              </a:lnSpc>
              <a:buNone/>
            </a:pPr>
            <a:endParaRPr lang="es-ES" sz="2300" dirty="0">
              <a:solidFill>
                <a:srgbClr val="FFFFFF"/>
              </a:solidFill>
              <a:latin typeface="Aleo" panose="00000500000000000000" pitchFamily="2" charset="0"/>
            </a:endParaRPr>
          </a:p>
          <a:p>
            <a:pPr marL="0" indent="0" algn="just">
              <a:lnSpc>
                <a:spcPct val="110000"/>
              </a:lnSpc>
              <a:buNone/>
            </a:pPr>
            <a:r>
              <a:rPr lang="es-ES" sz="2300" dirty="0">
                <a:solidFill>
                  <a:srgbClr val="FFFFFF"/>
                </a:solidFill>
                <a:latin typeface="Aleo" panose="00000500000000000000" pitchFamily="2" charset="0"/>
              </a:rPr>
              <a:t>. Rueda de prensa con motivo de la presentación de XXIX edición `Subida a Algar’ (4 de marzo).</a:t>
            </a:r>
          </a:p>
          <a:p>
            <a:pPr marL="0" indent="0" algn="just">
              <a:lnSpc>
                <a:spcPct val="110000"/>
              </a:lnSpc>
              <a:buNone/>
            </a:pPr>
            <a:endParaRPr lang="es-ES" sz="2300" dirty="0">
              <a:solidFill>
                <a:srgbClr val="FFFFFF"/>
              </a:solidFill>
              <a:latin typeface="Aleo" panose="00000500000000000000" pitchFamily="2" charset="0"/>
            </a:endParaRPr>
          </a:p>
          <a:p>
            <a:pPr marL="0" indent="0" algn="just">
              <a:lnSpc>
                <a:spcPct val="110000"/>
              </a:lnSpc>
              <a:buNone/>
            </a:pPr>
            <a:r>
              <a:rPr lang="es-ES" sz="2300" dirty="0">
                <a:solidFill>
                  <a:srgbClr val="FFFFFF"/>
                </a:solidFill>
                <a:latin typeface="Aleo" panose="00000500000000000000" pitchFamily="2" charset="0"/>
              </a:rPr>
              <a:t>. Convocatoria a medios con motivo de la entrega de diplomas a los alumnos de la fundación en el ‘Salón 1810’ del Museo del Enganche, con la asistencia del Vicepresidente de la Junta de Andalucía y el director de la Real Escuela (3 de julio). </a:t>
            </a:r>
          </a:p>
          <a:p>
            <a:pPr marL="0" indent="0" algn="just">
              <a:lnSpc>
                <a:spcPct val="110000"/>
              </a:lnSpc>
              <a:buNone/>
            </a:pPr>
            <a:endParaRPr lang="es-ES" sz="2300" dirty="0">
              <a:solidFill>
                <a:srgbClr val="FFFFFF"/>
              </a:solidFill>
              <a:latin typeface="Aleo" panose="00000500000000000000" pitchFamily="2" charset="0"/>
            </a:endParaRPr>
          </a:p>
          <a:p>
            <a:pPr marL="0" indent="0" algn="just">
              <a:lnSpc>
                <a:spcPct val="110000"/>
              </a:lnSpc>
              <a:buNone/>
            </a:pPr>
            <a:r>
              <a:rPr lang="es-ES" sz="2300" dirty="0">
                <a:solidFill>
                  <a:srgbClr val="FFFFFF"/>
                </a:solidFill>
                <a:latin typeface="Aleo" panose="00000500000000000000" pitchFamily="2" charset="0"/>
              </a:rPr>
              <a:t>. Convocatoria a medios Gala Reapertura, con la asistencia del Vicepresidente de la Junta de Andalucía, y el director de la Real Escuela (3 de julio).</a:t>
            </a:r>
          </a:p>
          <a:p>
            <a:pPr marL="0" indent="0" algn="just">
              <a:lnSpc>
                <a:spcPct val="110000"/>
              </a:lnSpc>
              <a:buNone/>
            </a:pPr>
            <a:endParaRPr lang="es-ES" sz="2300" dirty="0">
              <a:solidFill>
                <a:srgbClr val="FFFFFF"/>
              </a:solidFill>
              <a:latin typeface="Aleo" panose="00000500000000000000" pitchFamily="2" charset="0"/>
            </a:endParaRPr>
          </a:p>
          <a:p>
            <a:pPr marL="0" indent="0" algn="just">
              <a:lnSpc>
                <a:spcPct val="110000"/>
              </a:lnSpc>
              <a:buNone/>
            </a:pPr>
            <a:r>
              <a:rPr lang="es-ES" sz="2300" dirty="0">
                <a:solidFill>
                  <a:srgbClr val="FFFFFF"/>
                </a:solidFill>
                <a:latin typeface="Aleo" panose="00000500000000000000" pitchFamily="2" charset="0"/>
              </a:rPr>
              <a:t>. Presentación a los medios del nuevo fichaje del </a:t>
            </a:r>
            <a:r>
              <a:rPr lang="es-ES" sz="2300" dirty="0" err="1">
                <a:solidFill>
                  <a:srgbClr val="FFFFFF"/>
                </a:solidFill>
                <a:latin typeface="Aleo" panose="00000500000000000000" pitchFamily="2" charset="0"/>
              </a:rPr>
              <a:t>Xerez</a:t>
            </a:r>
            <a:r>
              <a:rPr lang="es-ES" sz="2300" dirty="0">
                <a:solidFill>
                  <a:srgbClr val="FFFFFF"/>
                </a:solidFill>
                <a:latin typeface="Aleo" panose="00000500000000000000" pitchFamily="2" charset="0"/>
              </a:rPr>
              <a:t> Deportivo FC, Bruno Herrero (2 de septiembre).</a:t>
            </a:r>
          </a:p>
          <a:p>
            <a:pPr marL="0" indent="0" algn="just">
              <a:lnSpc>
                <a:spcPct val="110000"/>
              </a:lnSpc>
              <a:buNone/>
            </a:pPr>
            <a:endParaRPr lang="es-ES" sz="2300" dirty="0">
              <a:solidFill>
                <a:srgbClr val="FFFFFF"/>
              </a:solidFill>
              <a:latin typeface="Aleo" panose="00000500000000000000" pitchFamily="2" charset="0"/>
            </a:endParaRPr>
          </a:p>
          <a:p>
            <a:pPr marL="0" indent="0" algn="just">
              <a:lnSpc>
                <a:spcPct val="110000"/>
              </a:lnSpc>
              <a:buNone/>
            </a:pPr>
            <a:r>
              <a:rPr lang="es-ES" sz="2300" dirty="0">
                <a:solidFill>
                  <a:srgbClr val="FFFFFF"/>
                </a:solidFill>
                <a:latin typeface="Aleo" panose="00000500000000000000" pitchFamily="2" charset="0"/>
              </a:rPr>
              <a:t>. Presentación a los medios nueva equitación del </a:t>
            </a:r>
            <a:r>
              <a:rPr lang="es-ES" sz="2300" dirty="0" err="1">
                <a:solidFill>
                  <a:srgbClr val="FFFFFF"/>
                </a:solidFill>
                <a:latin typeface="Aleo" panose="00000500000000000000" pitchFamily="2" charset="0"/>
              </a:rPr>
              <a:t>Xerez</a:t>
            </a:r>
            <a:r>
              <a:rPr lang="es-ES" sz="2300" dirty="0">
                <a:solidFill>
                  <a:srgbClr val="FFFFFF"/>
                </a:solidFill>
                <a:latin typeface="Aleo" panose="00000500000000000000" pitchFamily="2" charset="0"/>
              </a:rPr>
              <a:t> CD (9 de septiembre).</a:t>
            </a:r>
          </a:p>
          <a:p>
            <a:pPr marL="0" indent="0" algn="just">
              <a:lnSpc>
                <a:spcPct val="110000"/>
              </a:lnSpc>
              <a:buNone/>
            </a:pPr>
            <a:endParaRPr lang="es-ES" sz="2300" dirty="0">
              <a:solidFill>
                <a:srgbClr val="FFFFFF"/>
              </a:solidFill>
              <a:latin typeface="Aleo" panose="00000500000000000000" pitchFamily="2" charset="0"/>
            </a:endParaRPr>
          </a:p>
          <a:p>
            <a:pPr marL="0" indent="0" algn="just">
              <a:lnSpc>
                <a:spcPct val="110000"/>
              </a:lnSpc>
              <a:buNone/>
            </a:pPr>
            <a:r>
              <a:rPr lang="es-ES" sz="2300" dirty="0">
                <a:solidFill>
                  <a:srgbClr val="FFFFFF"/>
                </a:solidFill>
                <a:latin typeface="Aleo" panose="00000500000000000000" pitchFamily="2" charset="0"/>
              </a:rPr>
              <a:t>. Rueda de prensa, para la presentación del Cartel de la ‘Copa del Rey de Doma Vaquera’, con la asistencia de la delegada del gobierno, Ana Mestre, el delegado territorial, Miguel Rodríguez, la diputada provincial Isabel Gallardo, el III teniente de alcaldesa, Francisco Camas, y el director de la FREAAE, Jorge Ramos (8 de octubre).</a:t>
            </a:r>
          </a:p>
          <a:p>
            <a:pPr marL="0" indent="0" algn="just">
              <a:lnSpc>
                <a:spcPct val="110000"/>
              </a:lnSpc>
              <a:buNone/>
            </a:pPr>
            <a:endParaRPr lang="es-ES" sz="2300" dirty="0">
              <a:solidFill>
                <a:srgbClr val="FFFFFF"/>
              </a:solidFill>
              <a:latin typeface="Aleo" panose="00000500000000000000" pitchFamily="2" charset="0"/>
            </a:endParaRPr>
          </a:p>
          <a:p>
            <a:pPr marL="0" indent="0" algn="just">
              <a:lnSpc>
                <a:spcPct val="110000"/>
              </a:lnSpc>
              <a:buNone/>
            </a:pPr>
            <a:r>
              <a:rPr lang="es-ES" sz="2300" dirty="0">
                <a:solidFill>
                  <a:srgbClr val="FFFFFF"/>
                </a:solidFill>
                <a:latin typeface="Aleo" panose="00000500000000000000" pitchFamily="2" charset="0"/>
              </a:rPr>
              <a:t>. Rueda de prensa con motivo de la presentación de la zambomba conmemorativa coordinada por el Instituto Andaluz de Flamenco con la asistencia de la secretaria general de Innovación Cultural y Museos, la directora de la Agencia Andaluza de Instituciones culturales, Mar Sánchez Estrella y el director de la FREAAE, Jorge Ramos (10  de diciembre)</a:t>
            </a:r>
          </a:p>
          <a:p>
            <a:pPr marL="0" indent="0">
              <a:buNone/>
            </a:pPr>
            <a:endParaRPr lang="es-ES" sz="2300" dirty="0">
              <a:solidFill>
                <a:srgbClr val="FFFFFF"/>
              </a:solidFill>
              <a:latin typeface="Aleo" panose="00000500000000000000" pitchFamily="2" charset="0"/>
            </a:endParaRPr>
          </a:p>
          <a:p>
            <a:pPr marL="0" indent="0">
              <a:buNone/>
            </a:pPr>
            <a:endParaRPr lang="es-ES" sz="500" dirty="0">
              <a:solidFill>
                <a:srgbClr val="FFFFFF"/>
              </a:solidFill>
            </a:endParaRPr>
          </a:p>
        </p:txBody>
      </p:sp>
    </p:spTree>
    <p:extLst>
      <p:ext uri="{BB962C8B-B14F-4D97-AF65-F5344CB8AC3E}">
        <p14:creationId xmlns:p14="http://schemas.microsoft.com/office/powerpoint/2010/main" val="20602987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Marcador de contenido 7" descr="Un dibujo de un perro&#10;&#10;Descripción generada automáticamente con confianza baja">
            <a:extLst>
              <a:ext uri="{FF2B5EF4-FFF2-40B4-BE49-F238E27FC236}">
                <a16:creationId xmlns:a16="http://schemas.microsoft.com/office/drawing/2014/main" id="{891337B7-D4B7-43C5-8B07-61148B108552}"/>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72" r="723"/>
          <a:stretch/>
        </p:blipFill>
        <p:spPr>
          <a:xfrm>
            <a:off x="609601" y="153955"/>
            <a:ext cx="5212080" cy="6545426"/>
          </a:xfrm>
          <a:prstGeom prst="rect">
            <a:avLst/>
          </a:prstGeom>
        </p:spPr>
      </p:pic>
      <p:cxnSp>
        <p:nvCxnSpPr>
          <p:cNvPr id="16" name="Straight Connector 15">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 name="Marcador de contenido 9" descr="Diagrama&#10;&#10;Descripción generada automáticamente con confianza media">
            <a:extLst>
              <a:ext uri="{FF2B5EF4-FFF2-40B4-BE49-F238E27FC236}">
                <a16:creationId xmlns:a16="http://schemas.microsoft.com/office/drawing/2014/main" id="{68FAD8C6-CC01-422F-9CB3-32D5C0FBE9C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87"/>
          <a:stretch/>
        </p:blipFill>
        <p:spPr>
          <a:xfrm>
            <a:off x="6400800" y="153955"/>
            <a:ext cx="5181599" cy="6545426"/>
          </a:xfrm>
          <a:prstGeom prst="rect">
            <a:avLst/>
          </a:prstGeom>
        </p:spPr>
      </p:pic>
    </p:spTree>
    <p:extLst>
      <p:ext uri="{BB962C8B-B14F-4D97-AF65-F5344CB8AC3E}">
        <p14:creationId xmlns:p14="http://schemas.microsoft.com/office/powerpoint/2010/main" val="255799212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E4B9ED05-6BE4-44C9-BA8E-86303F27571F}"/>
              </a:ext>
            </a:extLst>
          </p:cNvPr>
          <p:cNvSpPr>
            <a:spLocks noGrp="1"/>
          </p:cNvSpPr>
          <p:nvPr>
            <p:ph type="title"/>
          </p:nvPr>
        </p:nvSpPr>
        <p:spPr>
          <a:xfrm>
            <a:off x="762000" y="130233"/>
            <a:ext cx="10515600" cy="1325563"/>
          </a:xfrm>
        </p:spPr>
        <p:txBody>
          <a:bodyPr>
            <a:normAutofit/>
          </a:bodyPr>
          <a:lstStyle/>
          <a:p>
            <a:r>
              <a:rPr lang="es-ES" sz="1800" b="1" dirty="0">
                <a:latin typeface="Aleo" panose="00000500000000000000" pitchFamily="2" charset="0"/>
              </a:rPr>
              <a:t>MEDIOS DE COMUNICACIÓN: PRENSA, REVISTAS, RADIOS Y MEDIOS ON LINE </a:t>
            </a:r>
            <a:br>
              <a:rPr lang="es-ES" sz="2800" dirty="0"/>
            </a:br>
            <a:endParaRPr lang="es-ES" sz="2800" dirty="0"/>
          </a:p>
        </p:txBody>
      </p:sp>
      <p:pic>
        <p:nvPicPr>
          <p:cNvPr id="6" name="Marcador de contenido 5" descr="Hombre parado junto a un caballo&#10;&#10;Descripción generada automáticamente con confianza baja">
            <a:extLst>
              <a:ext uri="{FF2B5EF4-FFF2-40B4-BE49-F238E27FC236}">
                <a16:creationId xmlns:a16="http://schemas.microsoft.com/office/drawing/2014/main" id="{E21477FD-AEF7-4B16-847B-9FF6C77A54F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20119"/>
            <a:ext cx="5181600" cy="3562350"/>
          </a:xfrm>
        </p:spPr>
      </p:pic>
      <p:sp>
        <p:nvSpPr>
          <p:cNvPr id="9" name="Marcador de texto 8">
            <a:extLst>
              <a:ext uri="{FF2B5EF4-FFF2-40B4-BE49-F238E27FC236}">
                <a16:creationId xmlns:a16="http://schemas.microsoft.com/office/drawing/2014/main" id="{C4B83A5D-4C5A-4FD6-97C8-82D618DDE15C}"/>
              </a:ext>
            </a:extLst>
          </p:cNvPr>
          <p:cNvSpPr>
            <a:spLocks noGrp="1"/>
          </p:cNvSpPr>
          <p:nvPr>
            <p:ph sz="half" idx="2"/>
          </p:nvPr>
        </p:nvSpPr>
        <p:spPr>
          <a:xfrm>
            <a:off x="6439962" y="983523"/>
            <a:ext cx="5522740" cy="6035542"/>
          </a:xfrm>
        </p:spPr>
        <p:txBody>
          <a:bodyPr>
            <a:normAutofit fontScale="25000" lnSpcReduction="20000"/>
          </a:bodyPr>
          <a:lstStyle/>
          <a:p>
            <a:endParaRPr lang="es-ES" sz="500" dirty="0">
              <a:latin typeface="Aleo" panose="00000500000000000000" pitchFamily="2" charset="0"/>
            </a:endParaRPr>
          </a:p>
          <a:p>
            <a:pPr marL="0" indent="0" algn="just">
              <a:lnSpc>
                <a:spcPct val="120000"/>
              </a:lnSpc>
              <a:buNone/>
            </a:pPr>
            <a:r>
              <a:rPr lang="es-ES" sz="4400" dirty="0">
                <a:latin typeface="Aleo" panose="00000500000000000000" pitchFamily="2" charset="0"/>
              </a:rPr>
              <a:t>Se contó con la visita de varios medios de comunicación, tanto escritos como medios Online, entre los que cabe destacar:</a:t>
            </a:r>
          </a:p>
          <a:p>
            <a:pPr marL="0" indent="0" algn="just">
              <a:lnSpc>
                <a:spcPct val="120000"/>
              </a:lnSpc>
              <a:buNone/>
            </a:pPr>
            <a:r>
              <a:rPr lang="es-ES" sz="4400" dirty="0">
                <a:latin typeface="Aleo" panose="00000500000000000000" pitchFamily="2" charset="0"/>
              </a:rPr>
              <a:t>-Finn </a:t>
            </a:r>
            <a:r>
              <a:rPr lang="es-ES" sz="4400" dirty="0" err="1">
                <a:latin typeface="Aleo" panose="00000500000000000000" pitchFamily="2" charset="0"/>
              </a:rPr>
              <a:t>Bjurvoll</a:t>
            </a:r>
            <a:r>
              <a:rPr lang="es-ES" sz="4400" dirty="0">
                <a:latin typeface="Aleo" panose="00000500000000000000" pitchFamily="2" charset="0"/>
              </a:rPr>
              <a:t> Hansen, escritor y fotógrafo noruego, realizó un reportaje fotográfico de las instalaciones y el espectáculo para la revista de caravanas y autocaravanas ‘</a:t>
            </a:r>
            <a:r>
              <a:rPr lang="es-ES" sz="4400" dirty="0" err="1">
                <a:latin typeface="Aleo" panose="00000500000000000000" pitchFamily="2" charset="0"/>
              </a:rPr>
              <a:t>Bobil&amp;Caravanmagasinet</a:t>
            </a:r>
            <a:r>
              <a:rPr lang="es-ES" sz="4400" dirty="0">
                <a:latin typeface="Aleo" panose="00000500000000000000" pitchFamily="2" charset="0"/>
              </a:rPr>
              <a:t>’ y el blog de viajes ‘</a:t>
            </a:r>
            <a:r>
              <a:rPr lang="es-ES" sz="4400" dirty="0" err="1">
                <a:latin typeface="Aleo" panose="00000500000000000000" pitchFamily="2" charset="0"/>
              </a:rPr>
              <a:t>Finnsummetone.no</a:t>
            </a:r>
            <a:r>
              <a:rPr lang="es-ES" sz="4400" dirty="0">
                <a:latin typeface="Aleo" panose="00000500000000000000" pitchFamily="2" charset="0"/>
              </a:rPr>
              <a:t>’.</a:t>
            </a:r>
          </a:p>
          <a:p>
            <a:pPr marL="0" indent="0" algn="just">
              <a:lnSpc>
                <a:spcPct val="120000"/>
              </a:lnSpc>
              <a:buNone/>
            </a:pPr>
            <a:r>
              <a:rPr lang="es-ES" sz="4400" dirty="0">
                <a:latin typeface="Aleo" panose="00000500000000000000" pitchFamily="2" charset="0"/>
              </a:rPr>
              <a:t>-Entrevista del director en Onda Cero Radio, para el programa ‘Más de Uno Jerez’.</a:t>
            </a:r>
          </a:p>
          <a:p>
            <a:pPr marL="0" indent="0" algn="just">
              <a:lnSpc>
                <a:spcPct val="120000"/>
              </a:lnSpc>
              <a:buNone/>
            </a:pPr>
            <a:r>
              <a:rPr lang="es-ES" sz="4400" dirty="0">
                <a:latin typeface="Aleo" panose="00000500000000000000" pitchFamily="2" charset="0"/>
              </a:rPr>
              <a:t>-Entrevista del director en Onda Jerez Radio, para programa ‘Nunca es tarde’.</a:t>
            </a:r>
          </a:p>
          <a:p>
            <a:pPr marL="0" indent="0" algn="just">
              <a:lnSpc>
                <a:spcPct val="120000"/>
              </a:lnSpc>
              <a:buNone/>
            </a:pPr>
            <a:r>
              <a:rPr lang="es-ES" sz="4400" dirty="0">
                <a:latin typeface="Aleo" panose="00000500000000000000" pitchFamily="2" charset="0"/>
              </a:rPr>
              <a:t>-Entrevista del director en ‘Canal Sur Radio’. Programa especial de informativos para Andalucía con motivo de la Feria del Caballo.</a:t>
            </a:r>
          </a:p>
          <a:p>
            <a:pPr marL="0" indent="0" algn="just">
              <a:lnSpc>
                <a:spcPct val="120000"/>
              </a:lnSpc>
              <a:buNone/>
            </a:pPr>
            <a:r>
              <a:rPr lang="es-ES" sz="4400" dirty="0">
                <a:latin typeface="Aleo" panose="00000500000000000000" pitchFamily="2" charset="0"/>
              </a:rPr>
              <a:t>-Reportaje ‘La Voz de Cádiz’.</a:t>
            </a:r>
          </a:p>
          <a:p>
            <a:pPr marL="0" indent="0" algn="just">
              <a:lnSpc>
                <a:spcPct val="120000"/>
              </a:lnSpc>
              <a:buNone/>
            </a:pPr>
            <a:r>
              <a:rPr lang="es-ES" sz="4400" dirty="0">
                <a:latin typeface="Aleo" panose="00000500000000000000" pitchFamily="2" charset="0"/>
              </a:rPr>
              <a:t>-Reportaje gráfico para la ‘La Voz de Cádiz’ y entrevista al director.</a:t>
            </a:r>
          </a:p>
          <a:p>
            <a:pPr marL="0" indent="0" algn="just">
              <a:lnSpc>
                <a:spcPct val="120000"/>
              </a:lnSpc>
              <a:buNone/>
            </a:pPr>
            <a:r>
              <a:rPr lang="es-ES" sz="4400" dirty="0">
                <a:latin typeface="Aleo" panose="00000500000000000000" pitchFamily="2" charset="0"/>
              </a:rPr>
              <a:t>-Entrevista director Onda Jerez Radio, programa ‘Nunca es tarde’.</a:t>
            </a:r>
          </a:p>
          <a:p>
            <a:pPr marL="0" indent="0" algn="just">
              <a:lnSpc>
                <a:spcPct val="120000"/>
              </a:lnSpc>
              <a:buNone/>
            </a:pPr>
            <a:r>
              <a:rPr lang="es-ES" sz="4400" dirty="0">
                <a:latin typeface="Aleo" panose="00000500000000000000" pitchFamily="2" charset="0"/>
              </a:rPr>
              <a:t>-Entrevista de Belén Bautista para la edición de junio de la Revista de ANCCE.</a:t>
            </a:r>
          </a:p>
          <a:p>
            <a:pPr marL="0" indent="0" algn="just">
              <a:lnSpc>
                <a:spcPct val="120000"/>
              </a:lnSpc>
              <a:buNone/>
            </a:pPr>
            <a:r>
              <a:rPr lang="es-ES" sz="4400" dirty="0">
                <a:latin typeface="Aleo" panose="00000500000000000000" pitchFamily="2" charset="0"/>
              </a:rPr>
              <a:t>-Entrevista del director en Radio Jerez (Cadena Ser), para el programa ‘Hoy x Hoy’.</a:t>
            </a:r>
          </a:p>
          <a:p>
            <a:pPr marL="0" indent="0" algn="just">
              <a:lnSpc>
                <a:spcPct val="120000"/>
              </a:lnSpc>
              <a:buNone/>
            </a:pPr>
            <a:r>
              <a:rPr lang="es-ES" sz="4400" dirty="0">
                <a:latin typeface="Aleo" panose="00000500000000000000" pitchFamily="2" charset="0"/>
              </a:rPr>
              <a:t>-Entrevista del director en Onda Jerez Radio, programa ‘Nunca es tarde’. </a:t>
            </a:r>
          </a:p>
          <a:p>
            <a:pPr marL="0" indent="0" algn="just">
              <a:lnSpc>
                <a:spcPct val="120000"/>
              </a:lnSpc>
              <a:buNone/>
            </a:pPr>
            <a:r>
              <a:rPr lang="es-ES" sz="4400" dirty="0">
                <a:latin typeface="Aleo" panose="00000500000000000000" pitchFamily="2" charset="0"/>
              </a:rPr>
              <a:t>-Reportaje para la Revista ‘Hola’.</a:t>
            </a:r>
          </a:p>
          <a:p>
            <a:pPr marL="0" indent="0" algn="just">
              <a:lnSpc>
                <a:spcPct val="120000"/>
              </a:lnSpc>
              <a:buNone/>
            </a:pPr>
            <a:r>
              <a:rPr lang="es-ES" sz="4400" dirty="0">
                <a:latin typeface="Aleo" panose="00000500000000000000" pitchFamily="2" charset="0"/>
              </a:rPr>
              <a:t>-Entrevista del director para director Onda Cero, programa ‘Más de Uno Jerez’.</a:t>
            </a:r>
          </a:p>
          <a:p>
            <a:pPr marL="0" indent="0" algn="just">
              <a:lnSpc>
                <a:spcPct val="120000"/>
              </a:lnSpc>
              <a:buNone/>
            </a:pPr>
            <a:r>
              <a:rPr lang="es-ES" sz="4400" dirty="0">
                <a:latin typeface="Aleo" panose="00000500000000000000" pitchFamily="2" charset="0"/>
              </a:rPr>
              <a:t>-Entrevista del director para ‘Mediodía COPE- Provincia de Cádiz’.</a:t>
            </a:r>
          </a:p>
          <a:p>
            <a:pPr marL="0" indent="0" algn="just">
              <a:lnSpc>
                <a:spcPct val="120000"/>
              </a:lnSpc>
              <a:buNone/>
            </a:pPr>
            <a:r>
              <a:rPr lang="es-ES" sz="4400" dirty="0">
                <a:latin typeface="Aleo" panose="00000500000000000000" pitchFamily="2" charset="0"/>
              </a:rPr>
              <a:t>-Entrevista del director en ‘Cadena Ser Andalucía’, para un programa especial dedicado a nuestra comunidad.</a:t>
            </a:r>
          </a:p>
          <a:p>
            <a:pPr marL="0" indent="0" algn="just">
              <a:lnSpc>
                <a:spcPct val="120000"/>
              </a:lnSpc>
              <a:buNone/>
            </a:pPr>
            <a:endParaRPr lang="es-ES" sz="4000" dirty="0">
              <a:latin typeface="Aleo" panose="00000500000000000000" pitchFamily="2" charset="0"/>
            </a:endParaRPr>
          </a:p>
          <a:p>
            <a:endParaRPr lang="es-ES" sz="500" dirty="0"/>
          </a:p>
        </p:txBody>
      </p:sp>
    </p:spTree>
    <p:extLst>
      <p:ext uri="{BB962C8B-B14F-4D97-AF65-F5344CB8AC3E}">
        <p14:creationId xmlns:p14="http://schemas.microsoft.com/office/powerpoint/2010/main" val="209530063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8B63F3C2-C82E-4486-9A52-2E47D8E4CDCD}"/>
              </a:ext>
            </a:extLst>
          </p:cNvPr>
          <p:cNvSpPr>
            <a:spLocks noGrp="1"/>
          </p:cNvSpPr>
          <p:nvPr>
            <p:ph sz="half" idx="1"/>
          </p:nvPr>
        </p:nvSpPr>
        <p:spPr>
          <a:xfrm>
            <a:off x="221176" y="486562"/>
            <a:ext cx="5198011" cy="6174298"/>
          </a:xfrm>
        </p:spPr>
        <p:txBody>
          <a:bodyPr vert="horz" lIns="91440" tIns="45720" rIns="91440" bIns="45720" rtlCol="0" anchor="t">
            <a:normAutofit fontScale="25000" lnSpcReduction="20000"/>
          </a:bodyPr>
          <a:lstStyle/>
          <a:p>
            <a:pPr marL="0" indent="0" algn="just">
              <a:lnSpc>
                <a:spcPct val="120000"/>
              </a:lnSpc>
              <a:buNone/>
            </a:pPr>
            <a:r>
              <a:rPr lang="es-ES" sz="4400" dirty="0">
                <a:latin typeface="Aleo" panose="00000500000000000000" pitchFamily="2" charset="0"/>
              </a:rPr>
              <a:t>-Reportaje para el ‘Diario de Jerez’.</a:t>
            </a:r>
          </a:p>
          <a:p>
            <a:pPr marL="0" indent="0" algn="just">
              <a:lnSpc>
                <a:spcPct val="120000"/>
              </a:lnSpc>
              <a:buNone/>
            </a:pPr>
            <a:r>
              <a:rPr lang="es-ES" sz="4400" dirty="0">
                <a:latin typeface="Aleo" panose="00000500000000000000" pitchFamily="2" charset="0"/>
              </a:rPr>
              <a:t>-Reportaje fotos Consejería de Turismo.</a:t>
            </a:r>
          </a:p>
          <a:p>
            <a:pPr marL="0" indent="0" algn="just">
              <a:lnSpc>
                <a:spcPct val="120000"/>
              </a:lnSpc>
              <a:buNone/>
            </a:pPr>
            <a:r>
              <a:rPr lang="es-ES" sz="4400" dirty="0">
                <a:latin typeface="Aleo" panose="00000500000000000000" pitchFamily="2" charset="0"/>
              </a:rPr>
              <a:t>-Entrevista del director para el programa ‘Destino Andalucía’ de COPE.</a:t>
            </a:r>
          </a:p>
          <a:p>
            <a:pPr marL="0" indent="0" algn="just">
              <a:lnSpc>
                <a:spcPct val="120000"/>
              </a:lnSpc>
              <a:buNone/>
            </a:pPr>
            <a:r>
              <a:rPr lang="es-ES" sz="4400" dirty="0">
                <a:latin typeface="Aleo" panose="00000500000000000000" pitchFamily="2" charset="0"/>
              </a:rPr>
              <a:t>-Entrevista del director para el programa ‘Más de Uno Jerez’ de Onda Cero.</a:t>
            </a:r>
          </a:p>
          <a:p>
            <a:pPr marL="0" indent="0" algn="just">
              <a:lnSpc>
                <a:spcPct val="120000"/>
              </a:lnSpc>
              <a:buNone/>
            </a:pPr>
            <a:r>
              <a:rPr lang="es-ES" sz="4400" dirty="0">
                <a:latin typeface="Aleo" panose="00000500000000000000" pitchFamily="2" charset="0"/>
              </a:rPr>
              <a:t>-</a:t>
            </a:r>
            <a:r>
              <a:rPr lang="es-ES" sz="4400" dirty="0" err="1">
                <a:latin typeface="Aleo" panose="00000500000000000000" pitchFamily="2" charset="0"/>
              </a:rPr>
              <a:t>Press-trip</a:t>
            </a:r>
            <a:r>
              <a:rPr lang="es-ES" sz="4400" dirty="0">
                <a:latin typeface="Aleo" panose="00000500000000000000" pitchFamily="2" charset="0"/>
              </a:rPr>
              <a:t> de Turismo Andaluz, ‘Descubre la Real Escuela’, con la asistencia de ‘7TV Andalucía’ y el periódico el ‘Ideal de Granada’.   </a:t>
            </a:r>
          </a:p>
          <a:p>
            <a:pPr marL="0" indent="0" algn="just">
              <a:lnSpc>
                <a:spcPct val="120000"/>
              </a:lnSpc>
              <a:buNone/>
            </a:pPr>
            <a:r>
              <a:rPr lang="es-ES" sz="4400" dirty="0">
                <a:latin typeface="Aleo" panose="00000500000000000000" pitchFamily="2" charset="0"/>
              </a:rPr>
              <a:t>-Reportaje para ‘Granada Digital’. Coordinado por la Consejería y Turismo Andaluz.</a:t>
            </a:r>
          </a:p>
          <a:p>
            <a:pPr marL="0" indent="0" algn="just">
              <a:lnSpc>
                <a:spcPct val="120000"/>
              </a:lnSpc>
              <a:buNone/>
            </a:pPr>
            <a:r>
              <a:rPr lang="es-ES" sz="4400" dirty="0">
                <a:latin typeface="Aleo" panose="00000500000000000000" pitchFamily="2" charset="0"/>
              </a:rPr>
              <a:t>-Reportaje para la Revista on-line de ANPETUR (Asociación Andaluza de Periodistas y Escritores de Turismo).</a:t>
            </a:r>
          </a:p>
          <a:p>
            <a:pPr marL="0" indent="0" algn="just">
              <a:lnSpc>
                <a:spcPct val="120000"/>
              </a:lnSpc>
              <a:buNone/>
            </a:pPr>
            <a:r>
              <a:rPr lang="es-ES" sz="4400" dirty="0">
                <a:latin typeface="Aleo" panose="00000500000000000000" pitchFamily="2" charset="0"/>
              </a:rPr>
              <a:t>-Reportaje para el periódico digital ‘Eldiario.es’.</a:t>
            </a:r>
          </a:p>
          <a:p>
            <a:pPr marL="0" indent="0" algn="just">
              <a:lnSpc>
                <a:spcPct val="120000"/>
              </a:lnSpc>
              <a:buNone/>
            </a:pPr>
            <a:r>
              <a:rPr lang="es-ES" sz="4400" dirty="0">
                <a:latin typeface="Aleo" panose="00000500000000000000" pitchFamily="2" charset="0"/>
              </a:rPr>
              <a:t>-Entrevista al director en ‘Canal Sur Radio’.</a:t>
            </a:r>
          </a:p>
          <a:p>
            <a:pPr marL="0" indent="0" algn="just">
              <a:lnSpc>
                <a:spcPct val="120000"/>
              </a:lnSpc>
              <a:buNone/>
            </a:pPr>
            <a:r>
              <a:rPr lang="es-ES" sz="4400" dirty="0">
                <a:latin typeface="Aleo" panose="00000500000000000000" pitchFamily="2" charset="0"/>
              </a:rPr>
              <a:t>-Entrevista al director en ‘Onda Jerez Radio’.</a:t>
            </a:r>
          </a:p>
          <a:p>
            <a:pPr marL="0" indent="0" algn="just">
              <a:lnSpc>
                <a:spcPct val="120000"/>
              </a:lnSpc>
              <a:buNone/>
            </a:pPr>
            <a:r>
              <a:rPr lang="es-ES" sz="4400" dirty="0">
                <a:latin typeface="Aleo" panose="00000500000000000000" pitchFamily="2" charset="0"/>
              </a:rPr>
              <a:t>-Entrevista al director en ‘Onda Cero’.</a:t>
            </a:r>
          </a:p>
          <a:p>
            <a:pPr marL="0" indent="0" algn="just">
              <a:lnSpc>
                <a:spcPct val="120000"/>
              </a:lnSpc>
              <a:buNone/>
            </a:pPr>
            <a:r>
              <a:rPr lang="es-ES" sz="4400" dirty="0">
                <a:latin typeface="Aleo" panose="00000500000000000000" pitchFamily="2" charset="0"/>
              </a:rPr>
              <a:t>-Entrevista al director en ‘Radio Nacional de España’.</a:t>
            </a:r>
          </a:p>
          <a:p>
            <a:pPr marL="0" indent="0" algn="just">
              <a:lnSpc>
                <a:spcPct val="120000"/>
              </a:lnSpc>
              <a:buNone/>
            </a:pPr>
            <a:r>
              <a:rPr lang="es-ES" sz="4400" dirty="0">
                <a:latin typeface="Aleo" panose="00000500000000000000" pitchFamily="2" charset="0"/>
              </a:rPr>
              <a:t>-Reportaje para la ‘Agencia EFE’.</a:t>
            </a:r>
          </a:p>
          <a:p>
            <a:pPr marL="0" indent="0" algn="just">
              <a:lnSpc>
                <a:spcPct val="120000"/>
              </a:lnSpc>
              <a:buNone/>
            </a:pPr>
            <a:r>
              <a:rPr lang="es-ES" sz="4400" dirty="0">
                <a:latin typeface="Aleo" panose="00000500000000000000" pitchFamily="2" charset="0"/>
              </a:rPr>
              <a:t>-</a:t>
            </a:r>
            <a:r>
              <a:rPr lang="es-ES" sz="4400" dirty="0" err="1">
                <a:latin typeface="Aleo" panose="00000500000000000000" pitchFamily="2" charset="0"/>
              </a:rPr>
              <a:t>Famtrip</a:t>
            </a:r>
            <a:r>
              <a:rPr lang="es-ES" sz="4400" dirty="0">
                <a:latin typeface="Aleo" panose="00000500000000000000" pitchFamily="2" charset="0"/>
              </a:rPr>
              <a:t> blogueros del programa ‘Andalucía Despierta’, iniciativa coordinada por la Consejería de Turismo y Turismo Andaluz.</a:t>
            </a:r>
          </a:p>
          <a:p>
            <a:pPr marL="0" indent="0" algn="just">
              <a:lnSpc>
                <a:spcPct val="120000"/>
              </a:lnSpc>
              <a:buNone/>
            </a:pPr>
            <a:r>
              <a:rPr lang="es-ES" sz="4400" dirty="0">
                <a:latin typeface="Aleo" panose="00000500000000000000" pitchFamily="2" charset="0"/>
              </a:rPr>
              <a:t>-Reportaje para ‘Expreso.info’. Coordinado por la Consejería de Turismo.</a:t>
            </a:r>
          </a:p>
          <a:p>
            <a:pPr marL="0" indent="0" algn="just">
              <a:lnSpc>
                <a:spcPct val="120000"/>
              </a:lnSpc>
              <a:buNone/>
            </a:pPr>
            <a:r>
              <a:rPr lang="es-ES" sz="4400" dirty="0">
                <a:latin typeface="Aleo" panose="00000500000000000000" pitchFamily="2" charset="0"/>
              </a:rPr>
              <a:t>-Equipo de producción y redacción del programa ‘Gente Viajera’ de Onda Cero, para reportaje de la Real Escuela.</a:t>
            </a:r>
          </a:p>
          <a:p>
            <a:pPr marL="0" indent="0" algn="just">
              <a:lnSpc>
                <a:spcPct val="120000"/>
              </a:lnSpc>
              <a:buNone/>
            </a:pPr>
            <a:r>
              <a:rPr lang="es-ES" sz="4400" dirty="0">
                <a:latin typeface="Aleo" panose="00000500000000000000" pitchFamily="2" charset="0"/>
              </a:rPr>
              <a:t>-Blog </a:t>
            </a:r>
            <a:r>
              <a:rPr lang="es-ES" sz="4400" dirty="0" err="1">
                <a:latin typeface="Aleo" panose="00000500000000000000" pitchFamily="2" charset="0"/>
              </a:rPr>
              <a:t>trip</a:t>
            </a:r>
            <a:r>
              <a:rPr lang="es-ES" sz="4400" dirty="0">
                <a:latin typeface="Aleo" panose="00000500000000000000" pitchFamily="2" charset="0"/>
              </a:rPr>
              <a:t> del </a:t>
            </a:r>
            <a:r>
              <a:rPr lang="es-ES" sz="4400" dirty="0" err="1">
                <a:latin typeface="Aleo" panose="00000500000000000000" pitchFamily="2" charset="0"/>
              </a:rPr>
              <a:t>influencer</a:t>
            </a:r>
            <a:r>
              <a:rPr lang="es-ES" sz="4400" dirty="0">
                <a:latin typeface="Aleo" panose="00000500000000000000" pitchFamily="2" charset="0"/>
              </a:rPr>
              <a:t> viajero argentino, Manu Guija. Visita coordinada por Turismo Andaluz.</a:t>
            </a:r>
          </a:p>
          <a:p>
            <a:pPr marL="0" indent="0">
              <a:buNone/>
            </a:pPr>
            <a:endParaRPr lang="en-US" sz="1000" dirty="0">
              <a:latin typeface="Aleo" panose="00000500000000000000" pitchFamily="2" charset="0"/>
            </a:endParaRPr>
          </a:p>
        </p:txBody>
      </p:sp>
      <p:sp>
        <p:nvSpPr>
          <p:cNvPr id="16" name="Freeform: Shape 15">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Marcador de contenido 8" descr="Un grupo de personas caminando en la tierra&#10;&#10;Descripción generada automáticamente con confianza media">
            <a:extLst>
              <a:ext uri="{FF2B5EF4-FFF2-40B4-BE49-F238E27FC236}">
                <a16:creationId xmlns:a16="http://schemas.microsoft.com/office/drawing/2014/main" id="{96003D61-9047-43E0-A337-42CC8946956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9748" b="17865"/>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8" name="Freeform: Shape 17">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Marcador de contenido 2" descr="Una sala de estar&#10;&#10;Descripción generada automáticamente con confianza media">
            <a:extLst>
              <a:ext uri="{FF2B5EF4-FFF2-40B4-BE49-F238E27FC236}">
                <a16:creationId xmlns:a16="http://schemas.microsoft.com/office/drawing/2014/main" id="{22D5E4C0-D5F1-466C-B15C-A15F4FBD55AF}"/>
              </a:ext>
            </a:extLst>
          </p:cNvPr>
          <p:cNvPicPr>
            <a:picLocks noChangeAspect="1"/>
          </p:cNvPicPr>
          <p:nvPr/>
        </p:nvPicPr>
        <p:blipFill rotWithShape="1">
          <a:blip r:embed="rId3">
            <a:extLst>
              <a:ext uri="{28A0092B-C50C-407E-A947-70E740481C1C}">
                <a14:useLocalDpi xmlns:a14="http://schemas.microsoft.com/office/drawing/2010/main" val="0"/>
              </a:ext>
            </a:extLst>
          </a:blip>
          <a:srcRect r="4" b="479"/>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318956578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A049EEA3-20AD-4C2F-8ACD-10B187C10A63}"/>
              </a:ext>
            </a:extLst>
          </p:cNvPr>
          <p:cNvSpPr>
            <a:spLocks noGrp="1"/>
          </p:cNvSpPr>
          <p:nvPr>
            <p:ph sz="half" idx="1"/>
          </p:nvPr>
        </p:nvSpPr>
        <p:spPr>
          <a:xfrm>
            <a:off x="288243" y="220211"/>
            <a:ext cx="5565973" cy="6417577"/>
          </a:xfrm>
        </p:spPr>
        <p:txBody>
          <a:bodyPr vert="horz" lIns="91440" tIns="45720" rIns="91440" bIns="45720" rtlCol="0" anchor="t">
            <a:normAutofit fontScale="25000" lnSpcReduction="20000"/>
          </a:bodyPr>
          <a:lstStyle/>
          <a:p>
            <a:pPr marL="0" marR="0" lvl="0" indent="0" algn="just"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s-ES" sz="4400" b="0" i="0" u="none" strike="noStrike" kern="1200" cap="none" spc="0" normalizeH="0" baseline="0" noProof="0" dirty="0">
              <a:ln>
                <a:noFill/>
              </a:ln>
              <a:solidFill>
                <a:prstClr val="white"/>
              </a:solidFill>
              <a:effectLst/>
              <a:uLnTx/>
              <a:uFillTx/>
              <a:latin typeface="Aleo" panose="00000500000000000000" pitchFamily="2" charset="0"/>
              <a:ea typeface="+mn-ea"/>
              <a:cs typeface="+mn-cs"/>
            </a:endParaRPr>
          </a:p>
          <a:p>
            <a:pPr marL="0" marR="0" lvl="0" indent="0" algn="just"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s-ES" sz="4400" b="0" i="0" u="none" strike="noStrike" kern="1200" cap="none" spc="0" normalizeH="0" baseline="0" noProof="0" dirty="0">
                <a:ln>
                  <a:noFill/>
                </a:ln>
                <a:solidFill>
                  <a:prstClr val="white"/>
                </a:solidFill>
                <a:effectLst/>
                <a:uLnTx/>
                <a:uFillTx/>
                <a:latin typeface="Aleo" panose="00000500000000000000" pitchFamily="2" charset="0"/>
                <a:ea typeface="+mn-ea"/>
                <a:cs typeface="+mn-cs"/>
              </a:rPr>
              <a:t>-Emisión en directo desde el Museo del Enganche de los programas de ámbito nacional ‘Por fin no es lunes’, presentado por Jaime Cantizano y ‘Gente Viajera’ de Onda Cero Radio. Acción coordinada por la Consejería de Turismo de la Junta de Andalucía.</a:t>
            </a:r>
          </a:p>
          <a:p>
            <a:pPr marL="0" indent="0" algn="just">
              <a:lnSpc>
                <a:spcPct val="120000"/>
              </a:lnSpc>
              <a:buNone/>
            </a:pPr>
            <a:r>
              <a:rPr lang="en-US" sz="4400" dirty="0">
                <a:latin typeface="Aleo" panose="00000500000000000000" pitchFamily="2" charset="0"/>
              </a:rPr>
              <a:t>-Sesión  </a:t>
            </a:r>
            <a:r>
              <a:rPr lang="en-US" sz="4400" dirty="0" err="1">
                <a:latin typeface="Aleo" panose="00000500000000000000" pitchFamily="2" charset="0"/>
              </a:rPr>
              <a:t>fotográfica</a:t>
            </a:r>
            <a:r>
              <a:rPr lang="en-US" sz="4400" dirty="0">
                <a:latin typeface="Aleo" panose="00000500000000000000" pitchFamily="2" charset="0"/>
              </a:rPr>
              <a:t> </a:t>
            </a:r>
            <a:r>
              <a:rPr lang="en-US" sz="4400" dirty="0" err="1">
                <a:latin typeface="Aleo" panose="00000500000000000000" pitchFamily="2" charset="0"/>
              </a:rPr>
              <a:t>bailarín</a:t>
            </a:r>
            <a:r>
              <a:rPr lang="en-US" sz="4400" dirty="0">
                <a:latin typeface="Aleo" panose="00000500000000000000" pitchFamily="2" charset="0"/>
              </a:rPr>
              <a:t> Manuel Garrido.</a:t>
            </a:r>
          </a:p>
          <a:p>
            <a:pPr marL="0" indent="0" algn="just">
              <a:lnSpc>
                <a:spcPct val="120000"/>
              </a:lnSpc>
              <a:buNone/>
            </a:pPr>
            <a:r>
              <a:rPr lang="en-US" sz="4400" dirty="0">
                <a:latin typeface="Aleo" panose="00000500000000000000" pitchFamily="2" charset="0"/>
              </a:rPr>
              <a:t>-</a:t>
            </a:r>
            <a:r>
              <a:rPr lang="en-US" sz="4400" dirty="0" err="1">
                <a:latin typeface="Aleo" panose="00000500000000000000" pitchFamily="2" charset="0"/>
              </a:rPr>
              <a:t>Medios</a:t>
            </a:r>
            <a:r>
              <a:rPr lang="en-US" sz="4400" dirty="0">
                <a:latin typeface="Aleo" panose="00000500000000000000" pitchFamily="2" charset="0"/>
              </a:rPr>
              <a:t> </a:t>
            </a:r>
            <a:r>
              <a:rPr lang="en-US" sz="4400" dirty="0" err="1">
                <a:latin typeface="Aleo" panose="00000500000000000000" pitchFamily="2" charset="0"/>
              </a:rPr>
              <a:t>acreditados</a:t>
            </a:r>
            <a:r>
              <a:rPr lang="en-US" sz="4400" dirty="0">
                <a:latin typeface="Aleo" panose="00000500000000000000" pitchFamily="2" charset="0"/>
              </a:rPr>
              <a:t> </a:t>
            </a:r>
            <a:r>
              <a:rPr lang="en-US" sz="4400" dirty="0" err="1">
                <a:latin typeface="Aleo" panose="00000500000000000000" pitchFamily="2" charset="0"/>
              </a:rPr>
              <a:t>Celebración</a:t>
            </a:r>
            <a:r>
              <a:rPr lang="en-US" sz="4400" dirty="0">
                <a:latin typeface="Aleo" panose="00000500000000000000" pitchFamily="2" charset="0"/>
              </a:rPr>
              <a:t> Copa del Rey de </a:t>
            </a:r>
            <a:r>
              <a:rPr lang="en-US" sz="4400" dirty="0" err="1">
                <a:latin typeface="Aleo" panose="00000500000000000000" pitchFamily="2" charset="0"/>
              </a:rPr>
              <a:t>Doma</a:t>
            </a:r>
            <a:r>
              <a:rPr lang="en-US" sz="4400" dirty="0">
                <a:latin typeface="Aleo" panose="00000500000000000000" pitchFamily="2" charset="0"/>
              </a:rPr>
              <a:t> </a:t>
            </a:r>
            <a:r>
              <a:rPr lang="en-US" sz="4400" dirty="0" err="1">
                <a:latin typeface="Aleo" panose="00000500000000000000" pitchFamily="2" charset="0"/>
              </a:rPr>
              <a:t>Vaquera</a:t>
            </a:r>
            <a:r>
              <a:rPr lang="en-US" sz="4400" dirty="0">
                <a:latin typeface="Aleo" panose="00000500000000000000" pitchFamily="2" charset="0"/>
              </a:rPr>
              <a:t>: </a:t>
            </a:r>
          </a:p>
          <a:p>
            <a:pPr marL="0" indent="0" algn="just">
              <a:lnSpc>
                <a:spcPct val="120000"/>
              </a:lnSpc>
              <a:buNone/>
            </a:pPr>
            <a:r>
              <a:rPr lang="en-US" sz="4400" dirty="0">
                <a:latin typeface="Aleo" panose="00000500000000000000" pitchFamily="2" charset="0"/>
              </a:rPr>
              <a:t>•Canal Sur TV (CSTV) para el </a:t>
            </a:r>
            <a:r>
              <a:rPr lang="en-US" sz="4400" dirty="0" err="1">
                <a:latin typeface="Aleo" panose="00000500000000000000" pitchFamily="2" charset="0"/>
              </a:rPr>
              <a:t>programa</a:t>
            </a:r>
            <a:r>
              <a:rPr lang="en-US" sz="4400" dirty="0">
                <a:latin typeface="Aleo" panose="00000500000000000000" pitchFamily="2" charset="0"/>
              </a:rPr>
              <a:t> ‘Andalucía </a:t>
            </a:r>
            <a:r>
              <a:rPr lang="en-US" sz="4400" dirty="0" err="1">
                <a:latin typeface="Aleo" panose="00000500000000000000" pitchFamily="2" charset="0"/>
              </a:rPr>
              <a:t>Directo</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•Reportaje </a:t>
            </a:r>
            <a:r>
              <a:rPr lang="en-US" sz="4400" dirty="0" err="1">
                <a:latin typeface="Aleo" panose="00000500000000000000" pitchFamily="2" charset="0"/>
              </a:rPr>
              <a:t>programa</a:t>
            </a:r>
            <a:r>
              <a:rPr lang="en-US" sz="4400" dirty="0">
                <a:latin typeface="Aleo" panose="00000500000000000000" pitchFamily="2" charset="0"/>
              </a:rPr>
              <a:t> ‘Tierra y Mar’ de Canal Sur TV.</a:t>
            </a:r>
          </a:p>
          <a:p>
            <a:pPr marL="0" indent="0" algn="just">
              <a:lnSpc>
                <a:spcPct val="120000"/>
              </a:lnSpc>
              <a:buNone/>
            </a:pPr>
            <a:r>
              <a:rPr lang="en-US" sz="4400" dirty="0">
                <a:latin typeface="Aleo" panose="00000500000000000000" pitchFamily="2" charset="0"/>
              </a:rPr>
              <a:t>•</a:t>
            </a:r>
            <a:r>
              <a:rPr lang="en-US" sz="4400" dirty="0" err="1">
                <a:latin typeface="Aleo" panose="00000500000000000000" pitchFamily="2" charset="0"/>
              </a:rPr>
              <a:t>Onda</a:t>
            </a:r>
            <a:r>
              <a:rPr lang="en-US" sz="4400" dirty="0">
                <a:latin typeface="Aleo" panose="00000500000000000000" pitchFamily="2" charset="0"/>
              </a:rPr>
              <a:t> Jerez.</a:t>
            </a:r>
          </a:p>
          <a:p>
            <a:pPr marL="0" indent="0" algn="just">
              <a:lnSpc>
                <a:spcPct val="120000"/>
              </a:lnSpc>
              <a:buNone/>
            </a:pPr>
            <a:r>
              <a:rPr lang="en-US" sz="4400" dirty="0">
                <a:latin typeface="Aleo" panose="00000500000000000000" pitchFamily="2" charset="0"/>
              </a:rPr>
              <a:t>•CSTV (un equipo por la </a:t>
            </a:r>
            <a:r>
              <a:rPr lang="en-US" sz="4400" dirty="0" err="1">
                <a:latin typeface="Aleo" panose="00000500000000000000" pitchFamily="2" charset="0"/>
              </a:rPr>
              <a:t>mañana</a:t>
            </a:r>
            <a:r>
              <a:rPr lang="en-US" sz="4400" dirty="0">
                <a:latin typeface="Aleo" panose="00000500000000000000" pitchFamily="2" charset="0"/>
              </a:rPr>
              <a:t> para </a:t>
            </a:r>
            <a:r>
              <a:rPr lang="en-US" sz="4400" dirty="0" err="1">
                <a:latin typeface="Aleo" panose="00000500000000000000" pitchFamily="2" charset="0"/>
              </a:rPr>
              <a:t>informativos</a:t>
            </a:r>
            <a:r>
              <a:rPr lang="en-US" sz="4400" dirty="0">
                <a:latin typeface="Aleo" panose="00000500000000000000" pitchFamily="2" charset="0"/>
              </a:rPr>
              <a:t> </a:t>
            </a:r>
            <a:r>
              <a:rPr lang="en-US" sz="4400" dirty="0" err="1">
                <a:latin typeface="Aleo" panose="00000500000000000000" pitchFamily="2" charset="0"/>
              </a:rPr>
              <a:t>regionales</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•CSTV (</a:t>
            </a:r>
            <a:r>
              <a:rPr lang="en-US" sz="4400" dirty="0" err="1">
                <a:latin typeface="Aleo" panose="00000500000000000000" pitchFamily="2" charset="0"/>
              </a:rPr>
              <a:t>otro</a:t>
            </a:r>
            <a:r>
              <a:rPr lang="en-US" sz="4400" dirty="0">
                <a:latin typeface="Aleo" panose="00000500000000000000" pitchFamily="2" charset="0"/>
              </a:rPr>
              <a:t> equipo </a:t>
            </a:r>
            <a:r>
              <a:rPr lang="en-US" sz="4400" dirty="0" err="1">
                <a:latin typeface="Aleo" panose="00000500000000000000" pitchFamily="2" charset="0"/>
              </a:rPr>
              <a:t>distinto</a:t>
            </a:r>
            <a:r>
              <a:rPr lang="en-US" sz="4400" dirty="0">
                <a:latin typeface="Aleo" panose="00000500000000000000" pitchFamily="2" charset="0"/>
              </a:rPr>
              <a:t> por la </a:t>
            </a:r>
            <a:r>
              <a:rPr lang="en-US" sz="4400" dirty="0" err="1">
                <a:latin typeface="Aleo" panose="00000500000000000000" pitchFamily="2" charset="0"/>
              </a:rPr>
              <a:t>noche</a:t>
            </a:r>
            <a:r>
              <a:rPr lang="en-US" sz="4400" dirty="0">
                <a:latin typeface="Aleo" panose="00000500000000000000" pitchFamily="2" charset="0"/>
              </a:rPr>
              <a:t> para </a:t>
            </a:r>
            <a:r>
              <a:rPr lang="en-US" sz="4400" dirty="0" err="1">
                <a:latin typeface="Aleo" panose="00000500000000000000" pitchFamily="2" charset="0"/>
              </a:rPr>
              <a:t>informativos</a:t>
            </a:r>
            <a:r>
              <a:rPr lang="en-US" sz="4400" dirty="0">
                <a:latin typeface="Aleo" panose="00000500000000000000" pitchFamily="2" charset="0"/>
              </a:rPr>
              <a:t> </a:t>
            </a:r>
            <a:r>
              <a:rPr lang="en-US" sz="4400" dirty="0" err="1">
                <a:latin typeface="Aleo" panose="00000500000000000000" pitchFamily="2" charset="0"/>
              </a:rPr>
              <a:t>regionales</a:t>
            </a:r>
            <a:r>
              <a:rPr lang="en-US" sz="4400" dirty="0">
                <a:latin typeface="Aleo" panose="00000500000000000000" pitchFamily="2" charset="0"/>
              </a:rPr>
              <a:t>, que </a:t>
            </a:r>
            <a:r>
              <a:rPr lang="en-US" sz="4400" dirty="0" err="1">
                <a:latin typeface="Aleo" panose="00000500000000000000" pitchFamily="2" charset="0"/>
              </a:rPr>
              <a:t>cubren</a:t>
            </a:r>
            <a:r>
              <a:rPr lang="en-US" sz="4400" dirty="0">
                <a:latin typeface="Aleo" panose="00000500000000000000" pitchFamily="2" charset="0"/>
              </a:rPr>
              <a:t> </a:t>
            </a:r>
            <a:r>
              <a:rPr lang="en-US" sz="4400" dirty="0" err="1">
                <a:latin typeface="Aleo" panose="00000500000000000000" pitchFamily="2" charset="0"/>
              </a:rPr>
              <a:t>únicamente</a:t>
            </a:r>
            <a:r>
              <a:rPr lang="en-US" sz="4400" dirty="0">
                <a:latin typeface="Aleo" panose="00000500000000000000" pitchFamily="2" charset="0"/>
              </a:rPr>
              <a:t> el </a:t>
            </a:r>
            <a:r>
              <a:rPr lang="en-US" sz="4400" dirty="0" err="1">
                <a:latin typeface="Aleo" panose="00000500000000000000" pitchFamily="2" charset="0"/>
              </a:rPr>
              <a:t>desfile</a:t>
            </a:r>
            <a:r>
              <a:rPr lang="en-US" sz="4400" dirty="0">
                <a:latin typeface="Aleo" panose="00000500000000000000" pitchFamily="2" charset="0"/>
              </a:rPr>
              <a:t> de </a:t>
            </a:r>
            <a:r>
              <a:rPr lang="en-US" sz="4400" dirty="0" err="1">
                <a:latin typeface="Aleo" panose="00000500000000000000" pitchFamily="2" charset="0"/>
              </a:rPr>
              <a:t>moda</a:t>
            </a:r>
            <a:r>
              <a:rPr lang="en-US" sz="4400" dirty="0">
                <a:latin typeface="Aleo" panose="00000500000000000000" pitchFamily="2" charset="0"/>
              </a:rPr>
              <a:t> de la </a:t>
            </a:r>
            <a:r>
              <a:rPr lang="en-US" sz="4400" dirty="0" err="1">
                <a:latin typeface="Aleo" panose="00000500000000000000" pitchFamily="2" charset="0"/>
              </a:rPr>
              <a:t>diseñadora</a:t>
            </a:r>
            <a:r>
              <a:rPr lang="en-US" sz="4400" dirty="0">
                <a:latin typeface="Aleo" panose="00000500000000000000" pitchFamily="2" charset="0"/>
              </a:rPr>
              <a:t> Rocío Ruiz).</a:t>
            </a:r>
          </a:p>
          <a:p>
            <a:pPr marL="0" indent="0" algn="just">
              <a:lnSpc>
                <a:spcPct val="120000"/>
              </a:lnSpc>
              <a:buNone/>
            </a:pPr>
            <a:r>
              <a:rPr lang="en-US" sz="4400" dirty="0">
                <a:latin typeface="Aleo" panose="00000500000000000000" pitchFamily="2" charset="0"/>
              </a:rPr>
              <a:t>•</a:t>
            </a:r>
            <a:r>
              <a:rPr lang="en-US" sz="4400" dirty="0" err="1">
                <a:latin typeface="Aleo" panose="00000500000000000000" pitchFamily="2" charset="0"/>
              </a:rPr>
              <a:t>Onda</a:t>
            </a:r>
            <a:r>
              <a:rPr lang="en-US" sz="4400" dirty="0">
                <a:latin typeface="Aleo" panose="00000500000000000000" pitchFamily="2" charset="0"/>
              </a:rPr>
              <a:t> Jerez TV.</a:t>
            </a:r>
          </a:p>
          <a:p>
            <a:pPr marL="0" indent="0" algn="just">
              <a:lnSpc>
                <a:spcPct val="120000"/>
              </a:lnSpc>
              <a:buNone/>
            </a:pPr>
            <a:r>
              <a:rPr lang="en-US" sz="4400" dirty="0">
                <a:latin typeface="Aleo" panose="00000500000000000000" pitchFamily="2" charset="0"/>
              </a:rPr>
              <a:t>•CSTV (</a:t>
            </a:r>
            <a:r>
              <a:rPr lang="en-US" sz="4400" dirty="0" err="1">
                <a:latin typeface="Aleo" panose="00000500000000000000" pitchFamily="2" charset="0"/>
              </a:rPr>
              <a:t>informativos</a:t>
            </a:r>
            <a:r>
              <a:rPr lang="en-US" sz="4400" dirty="0">
                <a:latin typeface="Aleo" panose="00000500000000000000" pitchFamily="2" charset="0"/>
              </a:rPr>
              <a:t> </a:t>
            </a:r>
            <a:r>
              <a:rPr lang="en-US" sz="4400" dirty="0" err="1">
                <a:latin typeface="Aleo" panose="00000500000000000000" pitchFamily="2" charset="0"/>
              </a:rPr>
              <a:t>regionales</a:t>
            </a:r>
            <a:r>
              <a:rPr lang="en-US" sz="4400" dirty="0">
                <a:latin typeface="Aleo" panose="00000500000000000000" pitchFamily="2" charset="0"/>
              </a:rPr>
              <a:t> </a:t>
            </a:r>
            <a:r>
              <a:rPr lang="en-US" sz="4400" dirty="0" err="1">
                <a:latin typeface="Aleo" panose="00000500000000000000" pitchFamily="2" charset="0"/>
              </a:rPr>
              <a:t>mediodía</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•Canal Sur Radio.</a:t>
            </a:r>
          </a:p>
          <a:p>
            <a:pPr marL="0" indent="0" algn="just">
              <a:lnSpc>
                <a:spcPct val="120000"/>
              </a:lnSpc>
              <a:buNone/>
            </a:pPr>
            <a:r>
              <a:rPr lang="en-US" sz="4400" dirty="0">
                <a:latin typeface="Aleo" panose="00000500000000000000" pitchFamily="2" charset="0"/>
              </a:rPr>
              <a:t>•Mª Rosa Bueno. ‘</a:t>
            </a:r>
            <a:r>
              <a:rPr lang="en-US" sz="4400" dirty="0" err="1">
                <a:latin typeface="Aleo" panose="00000500000000000000" pitchFamily="2" charset="0"/>
              </a:rPr>
              <a:t>Cabalgando</a:t>
            </a:r>
            <a:r>
              <a:rPr lang="en-US" sz="4400" dirty="0">
                <a:latin typeface="Aleo" panose="00000500000000000000" pitchFamily="2" charset="0"/>
              </a:rPr>
              <a:t> </a:t>
            </a:r>
            <a:r>
              <a:rPr lang="en-US" sz="4400" dirty="0" err="1">
                <a:latin typeface="Aleo" panose="00000500000000000000" pitchFamily="2" charset="0"/>
              </a:rPr>
              <a:t>Contigo</a:t>
            </a:r>
            <a:r>
              <a:rPr lang="en-US" sz="4400" dirty="0">
                <a:latin typeface="Aleo" panose="00000500000000000000" pitchFamily="2" charset="0"/>
              </a:rPr>
              <a:t>’.</a:t>
            </a:r>
          </a:p>
          <a:p>
            <a:pPr marL="0" indent="0" algn="just">
              <a:lnSpc>
                <a:spcPct val="120000"/>
              </a:lnSpc>
              <a:buNone/>
            </a:pPr>
            <a:r>
              <a:rPr lang="en-US" sz="4400" dirty="0">
                <a:latin typeface="Aleo" panose="00000500000000000000" pitchFamily="2" charset="0"/>
              </a:rPr>
              <a:t>•Juan Antonio Caro. ‘Parada a Raya’.</a:t>
            </a:r>
          </a:p>
          <a:p>
            <a:pPr marL="0" indent="0" algn="just">
              <a:lnSpc>
                <a:spcPct val="120000"/>
              </a:lnSpc>
              <a:buNone/>
            </a:pPr>
            <a:r>
              <a:rPr lang="en-US" sz="4400" dirty="0">
                <a:latin typeface="Aleo" panose="00000500000000000000" pitchFamily="2" charset="0"/>
              </a:rPr>
              <a:t>•Álvaro Zayas. ‘Parada a Raya’.</a:t>
            </a:r>
          </a:p>
          <a:p>
            <a:pPr marL="0" indent="0" algn="just">
              <a:lnSpc>
                <a:spcPct val="120000"/>
              </a:lnSpc>
              <a:buNone/>
            </a:pPr>
            <a:r>
              <a:rPr lang="en-US" sz="4400" dirty="0">
                <a:latin typeface="Aleo" panose="00000500000000000000" pitchFamily="2" charset="0"/>
              </a:rPr>
              <a:t>•Martín Zamora </a:t>
            </a:r>
            <a:r>
              <a:rPr lang="en-US" sz="4400" dirty="0" err="1">
                <a:latin typeface="Aleo" panose="00000500000000000000" pitchFamily="2" charset="0"/>
              </a:rPr>
              <a:t>Mejías</a:t>
            </a:r>
            <a:r>
              <a:rPr lang="en-US" sz="4400" dirty="0">
                <a:latin typeface="Aleo" panose="00000500000000000000" pitchFamily="2" charset="0"/>
              </a:rPr>
              <a:t>. ‘Parada a Raya’.</a:t>
            </a:r>
          </a:p>
          <a:p>
            <a:pPr marL="0" indent="0" algn="just">
              <a:lnSpc>
                <a:spcPct val="120000"/>
              </a:lnSpc>
              <a:buNone/>
            </a:pPr>
            <a:r>
              <a:rPr lang="en-US" sz="4400" dirty="0">
                <a:latin typeface="Aleo" panose="00000500000000000000" pitchFamily="2" charset="0"/>
              </a:rPr>
              <a:t>•Juanma Moro. ‘Parada a Raya’.</a:t>
            </a:r>
          </a:p>
          <a:p>
            <a:pPr marL="0" indent="0" algn="just">
              <a:lnSpc>
                <a:spcPct val="120000"/>
              </a:lnSpc>
              <a:buNone/>
            </a:pPr>
            <a:r>
              <a:rPr lang="en-US" sz="4400" dirty="0">
                <a:latin typeface="Aleo" panose="00000500000000000000" pitchFamily="2" charset="0"/>
              </a:rPr>
              <a:t>•Gonzalo Marqués. </a:t>
            </a:r>
          </a:p>
          <a:p>
            <a:pPr marL="0" indent="0" algn="just">
              <a:lnSpc>
                <a:spcPct val="120000"/>
              </a:lnSpc>
              <a:buNone/>
            </a:pPr>
            <a:r>
              <a:rPr lang="en-US" sz="4400" dirty="0">
                <a:latin typeface="Aleo" panose="00000500000000000000" pitchFamily="2" charset="0"/>
              </a:rPr>
              <a:t>•Ramón </a:t>
            </a:r>
            <a:r>
              <a:rPr lang="en-US" sz="4400" dirty="0" err="1">
                <a:latin typeface="Aleo" panose="00000500000000000000" pitchFamily="2" charset="0"/>
              </a:rPr>
              <a:t>Azañón</a:t>
            </a:r>
            <a:r>
              <a:rPr lang="en-US" sz="4400" dirty="0">
                <a:latin typeface="Aleo" panose="00000500000000000000" pitchFamily="2" charset="0"/>
              </a:rPr>
              <a:t>. ‘</a:t>
            </a:r>
            <a:r>
              <a:rPr lang="en-US" sz="4400" dirty="0" err="1">
                <a:latin typeface="Aleo" panose="00000500000000000000" pitchFamily="2" charset="0"/>
              </a:rPr>
              <a:t>Información</a:t>
            </a:r>
            <a:r>
              <a:rPr lang="en-US" sz="4400" dirty="0">
                <a:latin typeface="Aleo" panose="00000500000000000000" pitchFamily="2" charset="0"/>
              </a:rPr>
              <a:t> Ecuestre.com’.</a:t>
            </a:r>
          </a:p>
          <a:p>
            <a:pPr marL="0" indent="0" algn="just">
              <a:lnSpc>
                <a:spcPct val="120000"/>
              </a:lnSpc>
              <a:buNone/>
            </a:pPr>
            <a:r>
              <a:rPr lang="en-US" sz="4400" dirty="0">
                <a:latin typeface="Aleo" panose="00000500000000000000" pitchFamily="2" charset="0"/>
              </a:rPr>
              <a:t>•Juan Romero. ‘El caballo y la </a:t>
            </a:r>
            <a:r>
              <a:rPr lang="en-US" sz="4400" dirty="0" err="1">
                <a:latin typeface="Aleo" panose="00000500000000000000" pitchFamily="2" charset="0"/>
              </a:rPr>
              <a:t>fotografía</a:t>
            </a:r>
            <a:r>
              <a:rPr lang="en-US" sz="4400" dirty="0">
                <a:latin typeface="Aleo" panose="00000500000000000000" pitchFamily="2" charset="0"/>
              </a:rPr>
              <a:t>’.</a:t>
            </a:r>
          </a:p>
          <a:p>
            <a:endParaRPr lang="en-US" sz="500" dirty="0"/>
          </a:p>
          <a:p>
            <a:endParaRPr lang="en-US" sz="500" dirty="0"/>
          </a:p>
        </p:txBody>
      </p:sp>
      <p:cxnSp>
        <p:nvCxnSpPr>
          <p:cNvPr id="20" name="Straight Connector 19">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Marcador de contenido 6" descr="Una persona caminando con un caballo&#10;&#10;Descripción generada automáticamente con confianza media">
            <a:extLst>
              <a:ext uri="{FF2B5EF4-FFF2-40B4-BE49-F238E27FC236}">
                <a16:creationId xmlns:a16="http://schemas.microsoft.com/office/drawing/2014/main" id="{C7359F0C-C93B-4512-8DEE-B65EF485C7E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22975" y="1742135"/>
            <a:ext cx="5181600" cy="3587650"/>
          </a:xfrm>
        </p:spPr>
      </p:pic>
    </p:spTree>
    <p:extLst>
      <p:ext uri="{BB962C8B-B14F-4D97-AF65-F5344CB8AC3E}">
        <p14:creationId xmlns:p14="http://schemas.microsoft.com/office/powerpoint/2010/main" val="30992686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Una caricatura de un hombre con un caballo&#10;&#10;Descripción generada automáticamente con confianza baja">
            <a:extLst>
              <a:ext uri="{FF2B5EF4-FFF2-40B4-BE49-F238E27FC236}">
                <a16:creationId xmlns:a16="http://schemas.microsoft.com/office/drawing/2014/main" id="{395036F6-EFC2-4D20-9B8E-D40826E36055}"/>
              </a:ext>
            </a:extLst>
          </p:cNvPr>
          <p:cNvPicPr>
            <a:picLocks noGrp="1" noChangeAspect="1"/>
          </p:cNvPicPr>
          <p:nvPr>
            <p:ph sz="half" idx="2"/>
          </p:nvPr>
        </p:nvPicPr>
        <p:blipFill rotWithShape="1">
          <a:blip r:embed="rId2">
            <a:alphaModFix amt="40000"/>
            <a:extLst>
              <a:ext uri="{28A0092B-C50C-407E-A947-70E740481C1C}">
                <a14:useLocalDpi xmlns:a14="http://schemas.microsoft.com/office/drawing/2010/main" val="0"/>
              </a:ext>
            </a:extLst>
          </a:blip>
          <a:srcRect l="5182" r="12878"/>
          <a:stretch/>
        </p:blipFill>
        <p:spPr>
          <a:xfrm>
            <a:off x="0" y="10"/>
            <a:ext cx="8450297" cy="6857990"/>
          </a:xfrm>
          <a:prstGeom prst="rect">
            <a:avLst/>
          </a:prstGeom>
        </p:spPr>
      </p:pic>
      <p:sp>
        <p:nvSpPr>
          <p:cNvPr id="2" name="Título 1">
            <a:extLst>
              <a:ext uri="{FF2B5EF4-FFF2-40B4-BE49-F238E27FC236}">
                <a16:creationId xmlns:a16="http://schemas.microsoft.com/office/drawing/2014/main" id="{2CD7CBBA-1328-4260-B347-6F747B08088C}"/>
              </a:ext>
            </a:extLst>
          </p:cNvPr>
          <p:cNvSpPr>
            <a:spLocks noGrp="1"/>
          </p:cNvSpPr>
          <p:nvPr>
            <p:ph type="title"/>
          </p:nvPr>
        </p:nvSpPr>
        <p:spPr>
          <a:xfrm>
            <a:off x="838201" y="365125"/>
            <a:ext cx="5251316" cy="1627636"/>
          </a:xfrm>
        </p:spPr>
        <p:txBody>
          <a:bodyPr vert="horz" lIns="91440" tIns="45720" rIns="91440" bIns="45720" rtlCol="0" anchor="ctr">
            <a:normAutofit/>
          </a:bodyPr>
          <a:lstStyle/>
          <a:p>
            <a:br>
              <a:rPr lang="en-US" sz="1100" kern="1200">
                <a:solidFill>
                  <a:srgbClr val="FFFFFF"/>
                </a:solidFill>
                <a:latin typeface="+mj-lt"/>
                <a:ea typeface="+mj-ea"/>
                <a:cs typeface="+mj-cs"/>
              </a:rPr>
            </a:br>
            <a:endParaRPr lang="en-US" sz="1100" kern="1200" dirty="0">
              <a:solidFill>
                <a:srgbClr val="FFFFFF"/>
              </a:solidFill>
              <a:latin typeface="+mj-lt"/>
              <a:ea typeface="+mj-ea"/>
              <a:cs typeface="+mj-cs"/>
            </a:endParaRPr>
          </a:p>
        </p:txBody>
      </p:sp>
      <p:sp>
        <p:nvSpPr>
          <p:cNvPr id="38" name="Content Placeholder 9">
            <a:extLst>
              <a:ext uri="{FF2B5EF4-FFF2-40B4-BE49-F238E27FC236}">
                <a16:creationId xmlns:a16="http://schemas.microsoft.com/office/drawing/2014/main" id="{A54D54F1-5CB5-4FAF-B597-A3C48C099A23}"/>
              </a:ext>
            </a:extLst>
          </p:cNvPr>
          <p:cNvSpPr>
            <a:spLocks noGrp="1"/>
          </p:cNvSpPr>
          <p:nvPr>
            <p:ph sz="half" idx="1"/>
          </p:nvPr>
        </p:nvSpPr>
        <p:spPr>
          <a:xfrm>
            <a:off x="343948" y="218114"/>
            <a:ext cx="5066951" cy="6057206"/>
          </a:xfrm>
        </p:spPr>
        <p:txBody>
          <a:bodyPr vert="horz" lIns="91440" tIns="45720" rIns="91440" bIns="45720" rtlCol="0">
            <a:normAutofit fontScale="25000" lnSpcReduction="20000"/>
          </a:bodyPr>
          <a:lstStyle/>
          <a:p>
            <a:endParaRPr lang="es-ES" sz="2000" dirty="0">
              <a:solidFill>
                <a:srgbClr val="FFFFFF"/>
              </a:solidFill>
            </a:endParaRPr>
          </a:p>
          <a:p>
            <a:endParaRPr lang="es-ES" sz="2000" dirty="0">
              <a:solidFill>
                <a:srgbClr val="FFFFFF"/>
              </a:solidFill>
            </a:endParaRPr>
          </a:p>
          <a:p>
            <a:pPr marL="0" marR="0" lvl="0" indent="0" algn="just"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n-ea"/>
                <a:cs typeface="+mn-cs"/>
              </a:rPr>
              <a:t>-</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n-ea"/>
                <a:cs typeface="+mn-cs"/>
              </a:rPr>
              <a:t>Sesión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n-ea"/>
                <a:cs typeface="+mn-cs"/>
              </a:rPr>
              <a:t>fotográfica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n-ea"/>
                <a:cs typeface="+mn-cs"/>
              </a:rPr>
              <a:t> y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n-ea"/>
                <a:cs typeface="+mn-cs"/>
              </a:rPr>
              <a:t>videográfica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n-ea"/>
                <a:cs typeface="+mn-cs"/>
              </a:rPr>
              <a:t> para la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n-ea"/>
                <a:cs typeface="+mn-cs"/>
              </a:rPr>
              <a:t>campaña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n-ea"/>
                <a:cs typeface="+mn-cs"/>
              </a:rPr>
              <a:t>promocional</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n-ea"/>
                <a:cs typeface="+mn-cs"/>
              </a:rPr>
              <a:t> del nuevo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n-ea"/>
                <a:cs typeface="+mn-cs"/>
              </a:rPr>
              <a:t>automóvil</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n-ea"/>
                <a:cs typeface="+mn-cs"/>
              </a:rPr>
              <a:t>eléctrico</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n-ea"/>
                <a:cs typeface="+mn-cs"/>
              </a:rPr>
              <a:t> ‘Volkswagen ID3’ del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n-ea"/>
                <a:cs typeface="+mn-cs"/>
              </a:rPr>
              <a:t>grupo</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n-ea"/>
                <a:cs typeface="+mn-cs"/>
              </a:rPr>
              <a:t> Solera Motor.</a:t>
            </a:r>
          </a:p>
          <a:p>
            <a:pPr marL="0" indent="0" algn="just">
              <a:lnSpc>
                <a:spcPct val="120000"/>
              </a:lnSpc>
              <a:buNone/>
            </a:pPr>
            <a:r>
              <a:rPr lang="es-ES" sz="4400" dirty="0">
                <a:solidFill>
                  <a:srgbClr val="FFFFFF"/>
                </a:solidFill>
                <a:latin typeface="Aleo" panose="00000500000000000000" pitchFamily="2" charset="0"/>
              </a:rPr>
              <a:t>-Sesión fotográfica y videográfica para el suplemento ‘El Viajero’ del periódico El País, con la periodista Belinda </a:t>
            </a:r>
            <a:r>
              <a:rPr lang="es-ES" sz="4400" dirty="0" err="1">
                <a:solidFill>
                  <a:srgbClr val="FFFFFF"/>
                </a:solidFill>
                <a:latin typeface="Aleo" panose="00000500000000000000" pitchFamily="2" charset="0"/>
              </a:rPr>
              <a:t>Saile</a:t>
            </a:r>
            <a:r>
              <a:rPr lang="es-ES" sz="4400" dirty="0">
                <a:solidFill>
                  <a:srgbClr val="FFFFFF"/>
                </a:solidFill>
                <a:latin typeface="Aleo" panose="00000500000000000000" pitchFamily="2" charset="0"/>
              </a:rPr>
              <a:t> y la fotógrafa Isabel Muñoz, premio nacional de fotografía.</a:t>
            </a:r>
          </a:p>
          <a:p>
            <a:pPr marL="0" indent="0" algn="just">
              <a:lnSpc>
                <a:spcPct val="120000"/>
              </a:lnSpc>
              <a:buNone/>
            </a:pPr>
            <a:r>
              <a:rPr lang="es-ES" sz="4400" dirty="0">
                <a:solidFill>
                  <a:srgbClr val="FFFFFF"/>
                </a:solidFill>
                <a:latin typeface="Aleo" panose="00000500000000000000" pitchFamily="2" charset="0"/>
              </a:rPr>
              <a:t>-Entrevista director Onda Cero, programa ‘Más de Uno Jerez’. Premios AFA.</a:t>
            </a:r>
          </a:p>
          <a:p>
            <a:pPr marL="0" indent="0" algn="just">
              <a:lnSpc>
                <a:spcPct val="120000"/>
              </a:lnSpc>
              <a:buNone/>
            </a:pPr>
            <a:r>
              <a:rPr lang="es-ES" sz="4400" dirty="0">
                <a:solidFill>
                  <a:srgbClr val="FFFFFF"/>
                </a:solidFill>
                <a:latin typeface="Aleo" panose="00000500000000000000" pitchFamily="2" charset="0"/>
              </a:rPr>
              <a:t>-Onda Jerez Radio, entrevista director Onda Jerez Radio, programa ‘Nunca es tarde’. Premios AFA.</a:t>
            </a:r>
          </a:p>
          <a:p>
            <a:pPr marL="0" indent="0" algn="just">
              <a:lnSpc>
                <a:spcPct val="120000"/>
              </a:lnSpc>
              <a:buNone/>
            </a:pPr>
            <a:r>
              <a:rPr lang="es-ES" sz="4400" dirty="0">
                <a:solidFill>
                  <a:srgbClr val="FFFFFF"/>
                </a:solidFill>
                <a:latin typeface="Aleo" panose="00000500000000000000" pitchFamily="2" charset="0"/>
              </a:rPr>
              <a:t>-Onda Jerez Radio, entrevista director Onda Jerez Radio, programa ‘Jerez, al día’. Premios AFA.</a:t>
            </a:r>
          </a:p>
          <a:p>
            <a:pPr marL="0" indent="0" algn="just">
              <a:lnSpc>
                <a:spcPct val="120000"/>
              </a:lnSpc>
              <a:buNone/>
            </a:pPr>
            <a:r>
              <a:rPr lang="es-ES" sz="4400" dirty="0">
                <a:solidFill>
                  <a:srgbClr val="FFFFFF"/>
                </a:solidFill>
                <a:latin typeface="Aleo" panose="00000500000000000000" pitchFamily="2" charset="0"/>
              </a:rPr>
              <a:t>-Sesión fotográfica de la nueva colección ‘Amazona’ De la diseñadora andaluza Rocío Ruiz.</a:t>
            </a:r>
          </a:p>
          <a:p>
            <a:pPr marL="0" indent="0" algn="just">
              <a:lnSpc>
                <a:spcPct val="120000"/>
              </a:lnSpc>
              <a:buNone/>
            </a:pPr>
            <a:r>
              <a:rPr lang="es-ES" sz="4400" dirty="0">
                <a:solidFill>
                  <a:srgbClr val="FFFFFF"/>
                </a:solidFill>
                <a:latin typeface="Aleo" panose="00000500000000000000" pitchFamily="2" charset="0"/>
              </a:rPr>
              <a:t>-Reportaje fotográfico y videográfico del equipo de la Consejería en las Bodegas González Byass.</a:t>
            </a:r>
          </a:p>
          <a:p>
            <a:pPr marL="0" indent="0" algn="just">
              <a:lnSpc>
                <a:spcPct val="120000"/>
              </a:lnSpc>
              <a:buNone/>
            </a:pPr>
            <a:r>
              <a:rPr lang="es-ES" sz="4400" dirty="0">
                <a:solidFill>
                  <a:srgbClr val="FFFFFF"/>
                </a:solidFill>
                <a:latin typeface="Aleo" panose="00000500000000000000" pitchFamily="2" charset="0"/>
              </a:rPr>
              <a:t>-Entrevista directora para ‘Destino Andalucía Radio’.</a:t>
            </a:r>
          </a:p>
          <a:p>
            <a:pPr marL="0" indent="0" algn="just">
              <a:lnSpc>
                <a:spcPct val="120000"/>
              </a:lnSpc>
              <a:buNone/>
            </a:pPr>
            <a:r>
              <a:rPr lang="es-ES" sz="4400" dirty="0">
                <a:solidFill>
                  <a:srgbClr val="FFFFFF"/>
                </a:solidFill>
                <a:latin typeface="Aleo" panose="00000500000000000000" pitchFamily="2" charset="0"/>
              </a:rPr>
              <a:t>-Reportajes para los blogs ‘</a:t>
            </a:r>
            <a:r>
              <a:rPr lang="es-ES" sz="4400" dirty="0" err="1">
                <a:solidFill>
                  <a:srgbClr val="FFFFFF"/>
                </a:solidFill>
                <a:latin typeface="Aleo" panose="00000500000000000000" pitchFamily="2" charset="0"/>
              </a:rPr>
              <a:t>Fotorruteando</a:t>
            </a:r>
            <a:r>
              <a:rPr lang="es-ES" sz="4400" dirty="0">
                <a:solidFill>
                  <a:srgbClr val="FFFFFF"/>
                </a:solidFill>
                <a:latin typeface="Aleo" panose="00000500000000000000" pitchFamily="2" charset="0"/>
              </a:rPr>
              <a:t>’ y el Mundo del Pirulo 2020’.</a:t>
            </a:r>
          </a:p>
          <a:p>
            <a:pPr marL="0" indent="0" algn="just">
              <a:lnSpc>
                <a:spcPct val="120000"/>
              </a:lnSpc>
              <a:buNone/>
            </a:pPr>
            <a:r>
              <a:rPr lang="es-ES" sz="4400" dirty="0">
                <a:solidFill>
                  <a:srgbClr val="FFFFFF"/>
                </a:solidFill>
                <a:latin typeface="Aleo" panose="00000500000000000000" pitchFamily="2" charset="0"/>
              </a:rPr>
              <a:t>-Reportaje fotográfico de la agencia C2Creativos para una editorial de primera comunión de la </a:t>
            </a:r>
            <a:r>
              <a:rPr lang="es-ES" sz="4400" dirty="0" err="1">
                <a:solidFill>
                  <a:srgbClr val="FFFFFF"/>
                </a:solidFill>
                <a:latin typeface="Aleo" panose="00000500000000000000" pitchFamily="2" charset="0"/>
              </a:rPr>
              <a:t>influencer</a:t>
            </a:r>
            <a:r>
              <a:rPr lang="es-ES" sz="4400" dirty="0">
                <a:solidFill>
                  <a:srgbClr val="FFFFFF"/>
                </a:solidFill>
                <a:latin typeface="Aleo" panose="00000500000000000000" pitchFamily="2" charset="0"/>
              </a:rPr>
              <a:t> Carla Revuelta (</a:t>
            </a:r>
            <a:r>
              <a:rPr lang="es-ES" sz="4400" dirty="0" err="1">
                <a:solidFill>
                  <a:srgbClr val="FFFFFF"/>
                </a:solidFill>
                <a:latin typeface="Aleo" panose="00000500000000000000" pitchFamily="2" charset="0"/>
              </a:rPr>
              <a:t>motheroffivedragons</a:t>
            </a:r>
            <a:r>
              <a:rPr lang="es-ES" sz="4400" dirty="0">
                <a:solidFill>
                  <a:srgbClr val="FFFFFF"/>
                </a:solidFill>
                <a:latin typeface="Aleo" panose="00000500000000000000" pitchFamily="2" charset="0"/>
              </a:rPr>
              <a:t>).</a:t>
            </a:r>
          </a:p>
          <a:p>
            <a:pPr marL="0" indent="0" algn="just">
              <a:lnSpc>
                <a:spcPct val="120000"/>
              </a:lnSpc>
              <a:buNone/>
            </a:pPr>
            <a:r>
              <a:rPr lang="es-ES" sz="4400" dirty="0">
                <a:solidFill>
                  <a:srgbClr val="FFFFFF"/>
                </a:solidFill>
                <a:latin typeface="Aleo" panose="00000500000000000000" pitchFamily="2" charset="0"/>
              </a:rPr>
              <a:t>-Entrevista del director para Onda Cero Radio en las Bodegas Williams </a:t>
            </a:r>
            <a:r>
              <a:rPr lang="es-ES" sz="4400" dirty="0" err="1">
                <a:solidFill>
                  <a:srgbClr val="FFFFFF"/>
                </a:solidFill>
                <a:latin typeface="Aleo" panose="00000500000000000000" pitchFamily="2" charset="0"/>
              </a:rPr>
              <a:t>Humbert</a:t>
            </a:r>
            <a:r>
              <a:rPr lang="es-ES" sz="4400" dirty="0">
                <a:solidFill>
                  <a:srgbClr val="FFFFFF"/>
                </a:solidFill>
                <a:latin typeface="Aleo" panose="00000500000000000000" pitchFamily="2" charset="0"/>
              </a:rPr>
              <a:t>.</a:t>
            </a:r>
          </a:p>
          <a:p>
            <a:endParaRPr lang="en-US" sz="2000" dirty="0">
              <a:solidFill>
                <a:srgbClr val="FFFFFF"/>
              </a:solidFill>
            </a:endParaRPr>
          </a:p>
        </p:txBody>
      </p:sp>
      <p:pic>
        <p:nvPicPr>
          <p:cNvPr id="6" name="Marcador de contenido 5" descr="Imagen que contiene edificio, hombre, frente, viejo&#10;&#10;Descripción generada automáticamente">
            <a:extLst>
              <a:ext uri="{FF2B5EF4-FFF2-40B4-BE49-F238E27FC236}">
                <a16:creationId xmlns:a16="http://schemas.microsoft.com/office/drawing/2014/main" id="{80C8A005-C612-45B6-95B3-1A812F71EF2C}"/>
              </a:ext>
            </a:extLst>
          </p:cNvPr>
          <p:cNvPicPr>
            <a:picLocks noChangeAspect="1"/>
          </p:cNvPicPr>
          <p:nvPr/>
        </p:nvPicPr>
        <p:blipFill rotWithShape="1">
          <a:blip r:embed="rId3">
            <a:extLst>
              <a:ext uri="{28A0092B-C50C-407E-A947-70E740481C1C}">
                <a14:useLocalDpi xmlns:a14="http://schemas.microsoft.com/office/drawing/2010/main" val="0"/>
              </a:ext>
            </a:extLst>
          </a:blip>
          <a:srcRect l="4781" r="33488" b="2"/>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003664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Marcador de contenido 5" descr="Un grupo de personas en caballo en la calle&#10;&#10;Descripción generada automáticamente">
            <a:extLst>
              <a:ext uri="{FF2B5EF4-FFF2-40B4-BE49-F238E27FC236}">
                <a16:creationId xmlns:a16="http://schemas.microsoft.com/office/drawing/2014/main" id="{77C40F28-AE07-45A6-BBC9-1D4A56E2066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1692" b="3721"/>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0142FE4B-8009-4DB6-9C70-FA037A792DC8}"/>
              </a:ext>
            </a:extLst>
          </p:cNvPr>
          <p:cNvSpPr>
            <a:spLocks noGrp="1"/>
          </p:cNvSpPr>
          <p:nvPr>
            <p:ph type="title"/>
          </p:nvPr>
        </p:nvSpPr>
        <p:spPr>
          <a:xfrm>
            <a:off x="568791" y="1439194"/>
            <a:ext cx="4879589" cy="762978"/>
          </a:xfrm>
        </p:spPr>
        <p:txBody>
          <a:bodyPr vert="horz" lIns="91440" tIns="45720" rIns="91440" bIns="45720" rtlCol="0" anchor="ctr">
            <a:normAutofit/>
          </a:bodyPr>
          <a:lstStyle/>
          <a:p>
            <a:pPr algn="ctr"/>
            <a:r>
              <a:rPr lang="en-US" sz="1800" b="1" dirty="0">
                <a:latin typeface="Aleo" panose="00000500000000000000" pitchFamily="2" charset="0"/>
              </a:rPr>
              <a:t>MEDIOS DE COMUNICACIÓN: </a:t>
            </a:r>
            <a:br>
              <a:rPr lang="en-US" sz="1800" b="1" dirty="0">
                <a:latin typeface="Aleo" panose="00000500000000000000" pitchFamily="2" charset="0"/>
              </a:rPr>
            </a:br>
            <a:r>
              <a:rPr lang="en-US" sz="1800" b="1" dirty="0">
                <a:latin typeface="Aleo" panose="00000500000000000000" pitchFamily="2" charset="0"/>
              </a:rPr>
              <a:t>TELEVISIÓN </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53ECB474-79C5-43C6-A576-9CD8BB76B80A}"/>
              </a:ext>
            </a:extLst>
          </p:cNvPr>
          <p:cNvSpPr>
            <a:spLocks noGrp="1"/>
          </p:cNvSpPr>
          <p:nvPr>
            <p:ph sz="half" idx="1"/>
          </p:nvPr>
        </p:nvSpPr>
        <p:spPr>
          <a:xfrm>
            <a:off x="735135" y="2420194"/>
            <a:ext cx="4974671" cy="4840384"/>
          </a:xfrm>
        </p:spPr>
        <p:txBody>
          <a:bodyPr vert="horz" lIns="91440" tIns="45720" rIns="91440" bIns="45720" rtlCol="0" anchor="ctr">
            <a:normAutofit/>
          </a:bodyPr>
          <a:lstStyle/>
          <a:p>
            <a:pPr marL="0" indent="0">
              <a:lnSpc>
                <a:spcPct val="120000"/>
              </a:lnSpc>
              <a:buNone/>
            </a:pPr>
            <a:r>
              <a:rPr lang="en-US" sz="1100" dirty="0">
                <a:latin typeface="Aleo" panose="00000500000000000000" pitchFamily="2" charset="0"/>
              </a:rPr>
              <a:t>Por </a:t>
            </a:r>
            <a:r>
              <a:rPr lang="en-US" sz="1100" dirty="0" err="1">
                <a:latin typeface="Aleo" panose="00000500000000000000" pitchFamily="2" charset="0"/>
              </a:rPr>
              <a:t>otra</a:t>
            </a:r>
            <a:r>
              <a:rPr lang="en-US" sz="1100" dirty="0">
                <a:latin typeface="Aleo" panose="00000500000000000000" pitchFamily="2" charset="0"/>
              </a:rPr>
              <a:t> </a:t>
            </a:r>
            <a:r>
              <a:rPr lang="en-US" sz="1100" dirty="0" err="1">
                <a:latin typeface="Aleo" panose="00000500000000000000" pitchFamily="2" charset="0"/>
              </a:rPr>
              <a:t>parte</a:t>
            </a:r>
            <a:r>
              <a:rPr lang="en-US" sz="1100" dirty="0">
                <a:latin typeface="Aleo" panose="00000500000000000000" pitchFamily="2" charset="0"/>
              </a:rPr>
              <a:t>, </a:t>
            </a:r>
            <a:r>
              <a:rPr lang="en-US" sz="1100" dirty="0" err="1">
                <a:latin typeface="Aleo" panose="00000500000000000000" pitchFamily="2" charset="0"/>
              </a:rPr>
              <a:t>nuestras</a:t>
            </a:r>
            <a:r>
              <a:rPr lang="en-US" sz="1100" dirty="0">
                <a:latin typeface="Aleo" panose="00000500000000000000" pitchFamily="2" charset="0"/>
              </a:rPr>
              <a:t> </a:t>
            </a:r>
            <a:r>
              <a:rPr lang="en-US" sz="1100" dirty="0" err="1">
                <a:latin typeface="Aleo" panose="00000500000000000000" pitchFamily="2" charset="0"/>
              </a:rPr>
              <a:t>instalaciones</a:t>
            </a:r>
            <a:r>
              <a:rPr lang="en-US" sz="1100" dirty="0">
                <a:latin typeface="Aleo" panose="00000500000000000000" pitchFamily="2" charset="0"/>
              </a:rPr>
              <a:t> </a:t>
            </a:r>
            <a:r>
              <a:rPr lang="en-US" sz="1100" dirty="0" err="1">
                <a:latin typeface="Aleo" panose="00000500000000000000" pitchFamily="2" charset="0"/>
              </a:rPr>
              <a:t>fueron</a:t>
            </a:r>
            <a:r>
              <a:rPr lang="en-US" sz="1100" dirty="0">
                <a:latin typeface="Aleo" panose="00000500000000000000" pitchFamily="2" charset="0"/>
              </a:rPr>
              <a:t> </a:t>
            </a:r>
            <a:r>
              <a:rPr lang="en-US" sz="1100" dirty="0" err="1">
                <a:latin typeface="Aleo" panose="00000500000000000000" pitchFamily="2" charset="0"/>
              </a:rPr>
              <a:t>elegidas</a:t>
            </a:r>
            <a:r>
              <a:rPr lang="en-US" sz="1100" dirty="0">
                <a:latin typeface="Aleo" panose="00000500000000000000" pitchFamily="2" charset="0"/>
              </a:rPr>
              <a:t> para ser </a:t>
            </a:r>
            <a:r>
              <a:rPr lang="en-US" sz="1100" dirty="0" err="1">
                <a:latin typeface="Aleo" panose="00000500000000000000" pitchFamily="2" charset="0"/>
              </a:rPr>
              <a:t>escenario</a:t>
            </a:r>
            <a:r>
              <a:rPr lang="en-US" sz="1100" dirty="0">
                <a:latin typeface="Aleo" panose="00000500000000000000" pitchFamily="2" charset="0"/>
              </a:rPr>
              <a:t> de </a:t>
            </a:r>
            <a:r>
              <a:rPr lang="en-US" sz="1100" dirty="0" err="1">
                <a:latin typeface="Aleo" panose="00000500000000000000" pitchFamily="2" charset="0"/>
              </a:rPr>
              <a:t>diferentes</a:t>
            </a:r>
            <a:r>
              <a:rPr lang="en-US" sz="1100" dirty="0">
                <a:latin typeface="Aleo" panose="00000500000000000000" pitchFamily="2" charset="0"/>
              </a:rPr>
              <a:t> </a:t>
            </a:r>
            <a:r>
              <a:rPr lang="en-US" sz="1100" dirty="0" err="1">
                <a:latin typeface="Aleo" panose="00000500000000000000" pitchFamily="2" charset="0"/>
              </a:rPr>
              <a:t>rodajes</a:t>
            </a:r>
            <a:r>
              <a:rPr lang="en-US" sz="1100" dirty="0">
                <a:latin typeface="Aleo" panose="00000500000000000000" pitchFamily="2" charset="0"/>
              </a:rPr>
              <a:t>, </a:t>
            </a:r>
            <a:r>
              <a:rPr lang="en-US" sz="1100" dirty="0" err="1">
                <a:latin typeface="Aleo" panose="00000500000000000000" pitchFamily="2" charset="0"/>
              </a:rPr>
              <a:t>protagonizando</a:t>
            </a:r>
            <a:r>
              <a:rPr lang="en-US" sz="1100" dirty="0">
                <a:latin typeface="Aleo" panose="00000500000000000000" pitchFamily="2" charset="0"/>
              </a:rPr>
              <a:t> </a:t>
            </a:r>
            <a:r>
              <a:rPr lang="en-US" sz="1100" dirty="0" err="1">
                <a:latin typeface="Aleo" panose="00000500000000000000" pitchFamily="2" charset="0"/>
              </a:rPr>
              <a:t>programas</a:t>
            </a:r>
            <a:r>
              <a:rPr lang="en-US" sz="1100" dirty="0">
                <a:latin typeface="Aleo" panose="00000500000000000000" pitchFamily="2" charset="0"/>
              </a:rPr>
              <a:t> en </a:t>
            </a:r>
            <a:r>
              <a:rPr lang="en-US" sz="1100" dirty="0" err="1">
                <a:latin typeface="Aleo" panose="00000500000000000000" pitchFamily="2" charset="0"/>
              </a:rPr>
              <a:t>cadenas</a:t>
            </a:r>
            <a:r>
              <a:rPr lang="en-US" sz="1100" dirty="0">
                <a:latin typeface="Aleo" panose="00000500000000000000" pitchFamily="2" charset="0"/>
              </a:rPr>
              <a:t> </a:t>
            </a:r>
            <a:r>
              <a:rPr lang="en-US" sz="1100" dirty="0" err="1">
                <a:latin typeface="Aleo" panose="00000500000000000000" pitchFamily="2" charset="0"/>
              </a:rPr>
              <a:t>televisivas</a:t>
            </a:r>
            <a:r>
              <a:rPr lang="en-US" sz="1100" dirty="0">
                <a:latin typeface="Aleo" panose="00000500000000000000" pitchFamily="2" charset="0"/>
              </a:rPr>
              <a:t> tales </a:t>
            </a:r>
            <a:r>
              <a:rPr lang="en-US" sz="1100" dirty="0" err="1">
                <a:latin typeface="Aleo" panose="00000500000000000000" pitchFamily="2" charset="0"/>
              </a:rPr>
              <a:t>como</a:t>
            </a:r>
            <a:r>
              <a:rPr lang="en-US" sz="1100" dirty="0">
                <a:latin typeface="Aleo" panose="00000500000000000000" pitchFamily="2" charset="0"/>
              </a:rPr>
              <a:t>:</a:t>
            </a:r>
          </a:p>
          <a:p>
            <a:pPr marL="0" indent="0">
              <a:lnSpc>
                <a:spcPct val="120000"/>
              </a:lnSpc>
              <a:buNone/>
            </a:pPr>
            <a:endParaRPr lang="en-US" sz="600" dirty="0">
              <a:latin typeface="Aleo" panose="00000500000000000000" pitchFamily="2" charset="0"/>
            </a:endParaRPr>
          </a:p>
          <a:p>
            <a:pPr marL="0" indent="0">
              <a:lnSpc>
                <a:spcPct val="120000"/>
              </a:lnSpc>
              <a:buNone/>
            </a:pPr>
            <a:r>
              <a:rPr lang="en-US" sz="1100" dirty="0">
                <a:latin typeface="Aleo" panose="00000500000000000000" pitchFamily="2" charset="0"/>
              </a:rPr>
              <a:t>-</a:t>
            </a:r>
            <a:r>
              <a:rPr lang="en-US" sz="1100" dirty="0" err="1">
                <a:latin typeface="Aleo" panose="00000500000000000000" pitchFamily="2" charset="0"/>
              </a:rPr>
              <a:t>Imágenes</a:t>
            </a:r>
            <a:r>
              <a:rPr lang="en-US" sz="1100" dirty="0">
                <a:latin typeface="Aleo" panose="00000500000000000000" pitchFamily="2" charset="0"/>
              </a:rPr>
              <a:t> de la Real Escuela para la </a:t>
            </a:r>
            <a:r>
              <a:rPr lang="en-US" sz="1100" dirty="0" err="1">
                <a:latin typeface="Aleo" panose="00000500000000000000" pitchFamily="2" charset="0"/>
              </a:rPr>
              <a:t>grabación</a:t>
            </a:r>
            <a:r>
              <a:rPr lang="en-US" sz="1100" dirty="0">
                <a:latin typeface="Aleo" panose="00000500000000000000" pitchFamily="2" charset="0"/>
              </a:rPr>
              <a:t> del </a:t>
            </a:r>
            <a:r>
              <a:rPr lang="en-US" sz="1100" dirty="0" err="1">
                <a:latin typeface="Aleo" panose="00000500000000000000" pitchFamily="2" charset="0"/>
              </a:rPr>
              <a:t>vídeo</a:t>
            </a:r>
            <a:r>
              <a:rPr lang="en-US" sz="1100" dirty="0">
                <a:latin typeface="Aleo" panose="00000500000000000000" pitchFamily="2" charset="0"/>
              </a:rPr>
              <a:t> </a:t>
            </a:r>
            <a:r>
              <a:rPr lang="en-US" sz="1100" dirty="0" err="1">
                <a:latin typeface="Aleo" panose="00000500000000000000" pitchFamily="2" charset="0"/>
              </a:rPr>
              <a:t>promocional</a:t>
            </a:r>
            <a:r>
              <a:rPr lang="en-US" sz="1100" dirty="0">
                <a:latin typeface="Aleo" panose="00000500000000000000" pitchFamily="2" charset="0"/>
              </a:rPr>
              <a:t> de </a:t>
            </a:r>
            <a:r>
              <a:rPr lang="en-US" sz="1100" dirty="0" err="1">
                <a:latin typeface="Aleo" panose="00000500000000000000" pitchFamily="2" charset="0"/>
              </a:rPr>
              <a:t>Tío</a:t>
            </a:r>
            <a:r>
              <a:rPr lang="en-US" sz="1100" dirty="0">
                <a:latin typeface="Aleo" panose="00000500000000000000" pitchFamily="2" charset="0"/>
              </a:rPr>
              <a:t> Pepe Festival (Bodegas González Byass).</a:t>
            </a:r>
          </a:p>
          <a:p>
            <a:pPr marL="0" indent="0">
              <a:lnSpc>
                <a:spcPct val="120000"/>
              </a:lnSpc>
              <a:buNone/>
            </a:pPr>
            <a:r>
              <a:rPr lang="en-US" sz="1100" dirty="0">
                <a:latin typeface="Aleo" panose="00000500000000000000" pitchFamily="2" charset="0"/>
              </a:rPr>
              <a:t>-Reportaje para ‘</a:t>
            </a:r>
            <a:r>
              <a:rPr lang="en-US" sz="1100" dirty="0" err="1">
                <a:latin typeface="Aleo" panose="00000500000000000000" pitchFamily="2" charset="0"/>
              </a:rPr>
              <a:t>Onda</a:t>
            </a:r>
            <a:r>
              <a:rPr lang="en-US" sz="1100" dirty="0">
                <a:latin typeface="Aleo" panose="00000500000000000000" pitchFamily="2" charset="0"/>
              </a:rPr>
              <a:t> Jerez TV’.</a:t>
            </a:r>
          </a:p>
          <a:p>
            <a:pPr marL="0" indent="0">
              <a:lnSpc>
                <a:spcPct val="120000"/>
              </a:lnSpc>
              <a:buNone/>
            </a:pPr>
            <a:r>
              <a:rPr lang="en-US" sz="1100" dirty="0">
                <a:latin typeface="Aleo" panose="00000500000000000000" pitchFamily="2" charset="0"/>
              </a:rPr>
              <a:t>-Reportaje para el </a:t>
            </a:r>
            <a:r>
              <a:rPr lang="en-US" sz="1100" dirty="0" err="1">
                <a:latin typeface="Aleo" panose="00000500000000000000" pitchFamily="2" charset="0"/>
              </a:rPr>
              <a:t>programa</a:t>
            </a:r>
            <a:r>
              <a:rPr lang="en-US" sz="1100" dirty="0">
                <a:latin typeface="Aleo" panose="00000500000000000000" pitchFamily="2" charset="0"/>
              </a:rPr>
              <a:t> ‘Tierra y Mar’ de Canal Sur TV.</a:t>
            </a:r>
          </a:p>
          <a:p>
            <a:pPr marL="0" indent="0">
              <a:lnSpc>
                <a:spcPct val="120000"/>
              </a:lnSpc>
              <a:buNone/>
            </a:pPr>
            <a:r>
              <a:rPr lang="en-US" sz="1100" dirty="0">
                <a:latin typeface="Aleo" panose="00000500000000000000" pitchFamily="2" charset="0"/>
              </a:rPr>
              <a:t>-Reportaje de la </a:t>
            </a:r>
            <a:r>
              <a:rPr lang="en-US" sz="1100" dirty="0" err="1">
                <a:latin typeface="Aleo" panose="00000500000000000000" pitchFamily="2" charset="0"/>
              </a:rPr>
              <a:t>productora</a:t>
            </a:r>
            <a:r>
              <a:rPr lang="en-US" sz="1100" dirty="0">
                <a:latin typeface="Aleo" panose="00000500000000000000" pitchFamily="2" charset="0"/>
              </a:rPr>
              <a:t> de la </a:t>
            </a:r>
            <a:r>
              <a:rPr lang="en-US" sz="1100" dirty="0" err="1">
                <a:latin typeface="Aleo" panose="00000500000000000000" pitchFamily="2" charset="0"/>
              </a:rPr>
              <a:t>Consejería</a:t>
            </a:r>
            <a:r>
              <a:rPr lang="en-US" sz="1100" dirty="0">
                <a:latin typeface="Aleo" panose="00000500000000000000" pitchFamily="2" charset="0"/>
              </a:rPr>
              <a:t> de Turismo, con </a:t>
            </a:r>
            <a:r>
              <a:rPr lang="en-US" sz="1100" dirty="0" err="1">
                <a:latin typeface="Aleo" panose="00000500000000000000" pitchFamily="2" charset="0"/>
              </a:rPr>
              <a:t>motivo</a:t>
            </a:r>
            <a:r>
              <a:rPr lang="en-US" sz="1100" dirty="0">
                <a:latin typeface="Aleo" panose="00000500000000000000" pitchFamily="2" charset="0"/>
              </a:rPr>
              <a:t> de la ‘Gala </a:t>
            </a:r>
            <a:r>
              <a:rPr lang="en-US" sz="1100" dirty="0" err="1">
                <a:latin typeface="Aleo" panose="00000500000000000000" pitchFamily="2" charset="0"/>
              </a:rPr>
              <a:t>Escolares</a:t>
            </a:r>
            <a:r>
              <a:rPr lang="en-US" sz="1100" dirty="0">
                <a:latin typeface="Aleo" panose="00000500000000000000" pitchFamily="2" charset="0"/>
              </a:rPr>
              <a:t> </a:t>
            </a:r>
            <a:r>
              <a:rPr lang="en-US" sz="1100" dirty="0" err="1">
                <a:latin typeface="Aleo" panose="00000500000000000000" pitchFamily="2" charset="0"/>
              </a:rPr>
              <a:t>Andaluces</a:t>
            </a:r>
            <a:r>
              <a:rPr lang="en-US" sz="1100" dirty="0">
                <a:latin typeface="Aleo" panose="00000500000000000000" pitchFamily="2" charset="0"/>
              </a:rPr>
              <a:t>’.</a:t>
            </a:r>
          </a:p>
          <a:p>
            <a:pPr marL="0" indent="0">
              <a:lnSpc>
                <a:spcPct val="120000"/>
              </a:lnSpc>
              <a:buNone/>
            </a:pPr>
            <a:r>
              <a:rPr lang="en-US" sz="1100" dirty="0">
                <a:latin typeface="Aleo" panose="00000500000000000000" pitchFamily="2" charset="0"/>
              </a:rPr>
              <a:t>-Reportaje para ‘</a:t>
            </a:r>
            <a:r>
              <a:rPr lang="en-US" sz="1100" dirty="0" err="1">
                <a:latin typeface="Aleo" panose="00000500000000000000" pitchFamily="2" charset="0"/>
              </a:rPr>
              <a:t>Onda</a:t>
            </a:r>
            <a:r>
              <a:rPr lang="en-US" sz="1100" dirty="0">
                <a:latin typeface="Aleo" panose="00000500000000000000" pitchFamily="2" charset="0"/>
              </a:rPr>
              <a:t> Jerez TV’, y </a:t>
            </a:r>
            <a:r>
              <a:rPr lang="en-US" sz="1100" dirty="0" err="1">
                <a:latin typeface="Aleo" panose="00000500000000000000" pitchFamily="2" charset="0"/>
              </a:rPr>
              <a:t>entrevista</a:t>
            </a:r>
            <a:r>
              <a:rPr lang="en-US" sz="1100" dirty="0">
                <a:latin typeface="Aleo" panose="00000500000000000000" pitchFamily="2" charset="0"/>
              </a:rPr>
              <a:t> a Álvaro Domecq con </a:t>
            </a:r>
            <a:r>
              <a:rPr lang="en-US" sz="1100" dirty="0" err="1">
                <a:latin typeface="Aleo" panose="00000500000000000000" pitchFamily="2" charset="0"/>
              </a:rPr>
              <a:t>motivo</a:t>
            </a:r>
            <a:r>
              <a:rPr lang="en-US" sz="1100" dirty="0">
                <a:latin typeface="Aleo" panose="00000500000000000000" pitchFamily="2" charset="0"/>
              </a:rPr>
              <a:t> de la </a:t>
            </a:r>
            <a:r>
              <a:rPr lang="en-US" sz="1100" dirty="0" err="1">
                <a:latin typeface="Aleo" panose="00000500000000000000" pitchFamily="2" charset="0"/>
              </a:rPr>
              <a:t>candidatura</a:t>
            </a:r>
            <a:r>
              <a:rPr lang="en-US" sz="1100" dirty="0">
                <a:latin typeface="Aleo" panose="00000500000000000000" pitchFamily="2" charset="0"/>
              </a:rPr>
              <a:t> de Jerez a </a:t>
            </a:r>
            <a:r>
              <a:rPr lang="en-US" sz="1100" dirty="0" err="1">
                <a:latin typeface="Aleo" panose="00000500000000000000" pitchFamily="2" charset="0"/>
              </a:rPr>
              <a:t>capitalidad</a:t>
            </a:r>
            <a:r>
              <a:rPr lang="en-US" sz="1100" dirty="0">
                <a:latin typeface="Aleo" panose="00000500000000000000" pitchFamily="2" charset="0"/>
              </a:rPr>
              <a:t> </a:t>
            </a:r>
            <a:r>
              <a:rPr lang="en-US" sz="1100" dirty="0" err="1">
                <a:latin typeface="Aleo" panose="00000500000000000000" pitchFamily="2" charset="0"/>
              </a:rPr>
              <a:t>europea</a:t>
            </a:r>
            <a:r>
              <a:rPr lang="en-US" sz="1100" dirty="0">
                <a:latin typeface="Aleo" panose="00000500000000000000" pitchFamily="2" charset="0"/>
              </a:rPr>
              <a:t> de la </a:t>
            </a:r>
            <a:r>
              <a:rPr lang="en-US" sz="1100" dirty="0" err="1">
                <a:latin typeface="Aleo" panose="00000500000000000000" pitchFamily="2" charset="0"/>
              </a:rPr>
              <a:t>cultura</a:t>
            </a:r>
            <a:r>
              <a:rPr lang="en-US" sz="1100" dirty="0">
                <a:latin typeface="Aleo" panose="00000500000000000000" pitchFamily="2" charset="0"/>
              </a:rPr>
              <a:t> 2031.</a:t>
            </a:r>
          </a:p>
          <a:p>
            <a:pPr marL="0" indent="0">
              <a:lnSpc>
                <a:spcPct val="120000"/>
              </a:lnSpc>
              <a:buNone/>
            </a:pPr>
            <a:r>
              <a:rPr lang="en-US" sz="1100" dirty="0">
                <a:latin typeface="Aleo" panose="00000500000000000000" pitchFamily="2" charset="0"/>
              </a:rPr>
              <a:t>-Equipo de </a:t>
            </a:r>
            <a:r>
              <a:rPr lang="en-US" sz="1100" dirty="0" err="1">
                <a:latin typeface="Aleo" panose="00000500000000000000" pitchFamily="2" charset="0"/>
              </a:rPr>
              <a:t>grabación</a:t>
            </a:r>
            <a:r>
              <a:rPr lang="en-US" sz="1100" dirty="0">
                <a:latin typeface="Aleo" panose="00000500000000000000" pitchFamily="2" charset="0"/>
              </a:rPr>
              <a:t> de la </a:t>
            </a:r>
            <a:r>
              <a:rPr lang="en-US" sz="1100" dirty="0" err="1">
                <a:latin typeface="Aleo" panose="00000500000000000000" pitchFamily="2" charset="0"/>
              </a:rPr>
              <a:t>productora</a:t>
            </a:r>
            <a:r>
              <a:rPr lang="en-US" sz="1100" dirty="0">
                <a:latin typeface="Aleo" panose="00000500000000000000" pitchFamily="2" charset="0"/>
              </a:rPr>
              <a:t> ‘</a:t>
            </a:r>
            <a:r>
              <a:rPr lang="en-US" sz="1100" dirty="0" err="1">
                <a:latin typeface="Aleo" panose="00000500000000000000" pitchFamily="2" charset="0"/>
              </a:rPr>
              <a:t>Cibeles</a:t>
            </a:r>
            <a:r>
              <a:rPr lang="en-US" sz="1100" dirty="0">
                <a:latin typeface="Aleo" panose="00000500000000000000" pitchFamily="2" charset="0"/>
              </a:rPr>
              <a:t>’ para </a:t>
            </a:r>
            <a:r>
              <a:rPr lang="en-US" sz="1100" dirty="0" err="1">
                <a:latin typeface="Aleo" panose="00000500000000000000" pitchFamily="2" charset="0"/>
              </a:rPr>
              <a:t>reportaje</a:t>
            </a:r>
            <a:r>
              <a:rPr lang="en-US" sz="1100" dirty="0">
                <a:latin typeface="Aleo" panose="00000500000000000000" pitchFamily="2" charset="0"/>
              </a:rPr>
              <a:t> a la </a:t>
            </a:r>
            <a:r>
              <a:rPr lang="en-US" sz="1100" dirty="0" err="1">
                <a:latin typeface="Aleo" panose="00000500000000000000" pitchFamily="2" charset="0"/>
              </a:rPr>
              <a:t>jinete</a:t>
            </a:r>
            <a:r>
              <a:rPr lang="en-US" sz="1100" dirty="0">
                <a:latin typeface="Aleo" panose="00000500000000000000" pitchFamily="2" charset="0"/>
              </a:rPr>
              <a:t> </a:t>
            </a:r>
            <a:r>
              <a:rPr lang="en-US" sz="1100" dirty="0" err="1">
                <a:latin typeface="Aleo" panose="00000500000000000000" pitchFamily="2" charset="0"/>
              </a:rPr>
              <a:t>Belén</a:t>
            </a:r>
            <a:r>
              <a:rPr lang="en-US" sz="1100" dirty="0">
                <a:latin typeface="Aleo" panose="00000500000000000000" pitchFamily="2" charset="0"/>
              </a:rPr>
              <a:t> Bautista que se </a:t>
            </a:r>
            <a:r>
              <a:rPr lang="en-US" sz="1100" dirty="0" err="1">
                <a:latin typeface="Aleo" panose="00000500000000000000" pitchFamily="2" charset="0"/>
              </a:rPr>
              <a:t>emitió</a:t>
            </a:r>
            <a:r>
              <a:rPr lang="en-US" sz="1100" dirty="0">
                <a:latin typeface="Aleo" panose="00000500000000000000" pitchFamily="2" charset="0"/>
              </a:rPr>
              <a:t> en el </a:t>
            </a:r>
            <a:r>
              <a:rPr lang="en-US" sz="1100" dirty="0" err="1">
                <a:latin typeface="Aleo" panose="00000500000000000000" pitchFamily="2" charset="0"/>
              </a:rPr>
              <a:t>programa</a:t>
            </a:r>
            <a:r>
              <a:rPr lang="en-US" sz="1100" dirty="0">
                <a:latin typeface="Aleo" panose="00000500000000000000" pitchFamily="2" charset="0"/>
              </a:rPr>
              <a:t> ‘Andalucía en </a:t>
            </a:r>
            <a:r>
              <a:rPr lang="en-US" sz="1100" dirty="0" err="1">
                <a:latin typeface="Aleo" panose="00000500000000000000" pitchFamily="2" charset="0"/>
              </a:rPr>
              <a:t>Movimiento</a:t>
            </a:r>
            <a:r>
              <a:rPr lang="en-US" sz="1100" dirty="0">
                <a:latin typeface="Aleo" panose="00000500000000000000" pitchFamily="2" charset="0"/>
              </a:rPr>
              <a:t>’ de Canal Sur TV.</a:t>
            </a:r>
          </a:p>
          <a:p>
            <a:pPr marL="0" indent="0">
              <a:lnSpc>
                <a:spcPct val="120000"/>
              </a:lnSpc>
              <a:buNone/>
            </a:pPr>
            <a:r>
              <a:rPr lang="en-US" sz="1100" dirty="0">
                <a:latin typeface="Aleo" panose="00000500000000000000" pitchFamily="2" charset="0"/>
              </a:rPr>
              <a:t>-</a:t>
            </a:r>
            <a:r>
              <a:rPr lang="en-US" sz="1100" dirty="0" err="1">
                <a:latin typeface="Aleo" panose="00000500000000000000" pitchFamily="2" charset="0"/>
              </a:rPr>
              <a:t>Retrasmisión</a:t>
            </a:r>
            <a:r>
              <a:rPr lang="en-US" sz="1100" dirty="0">
                <a:latin typeface="Aleo" panose="00000500000000000000" pitchFamily="2" charset="0"/>
              </a:rPr>
              <a:t> del </a:t>
            </a:r>
            <a:r>
              <a:rPr lang="en-US" sz="1100" dirty="0" err="1">
                <a:latin typeface="Aleo" panose="00000500000000000000" pitchFamily="2" charset="0"/>
              </a:rPr>
              <a:t>espectáculo</a:t>
            </a:r>
            <a:r>
              <a:rPr lang="en-US" sz="1100" dirty="0">
                <a:latin typeface="Aleo" panose="00000500000000000000" pitchFamily="2" charset="0"/>
              </a:rPr>
              <a:t> ‘</a:t>
            </a:r>
            <a:r>
              <a:rPr lang="en-US" sz="1100" dirty="0" err="1">
                <a:latin typeface="Aleo" panose="00000500000000000000" pitchFamily="2" charset="0"/>
              </a:rPr>
              <a:t>Sinfonía</a:t>
            </a:r>
            <a:r>
              <a:rPr lang="en-US" sz="1100" dirty="0">
                <a:latin typeface="Aleo" panose="00000500000000000000" pitchFamily="2" charset="0"/>
              </a:rPr>
              <a:t> </a:t>
            </a:r>
            <a:r>
              <a:rPr lang="en-US" sz="1100" dirty="0" err="1">
                <a:latin typeface="Aleo" panose="00000500000000000000" pitchFamily="2" charset="0"/>
              </a:rPr>
              <a:t>Ecuestre</a:t>
            </a:r>
            <a:r>
              <a:rPr lang="en-US" sz="1100" dirty="0">
                <a:latin typeface="Aleo" panose="00000500000000000000" pitchFamily="2" charset="0"/>
              </a:rPr>
              <a:t>’ en 7 TV para </a:t>
            </a:r>
            <a:r>
              <a:rPr lang="en-US" sz="1100" dirty="0" err="1">
                <a:latin typeface="Aleo" panose="00000500000000000000" pitchFamily="2" charset="0"/>
              </a:rPr>
              <a:t>toda</a:t>
            </a:r>
            <a:r>
              <a:rPr lang="en-US" sz="1100" dirty="0">
                <a:latin typeface="Aleo" panose="00000500000000000000" pitchFamily="2" charset="0"/>
              </a:rPr>
              <a:t> Andalucía. 21.00 h.</a:t>
            </a:r>
          </a:p>
          <a:p>
            <a:pPr marL="0"/>
            <a:endParaRPr lang="en-US" sz="1100" dirty="0"/>
          </a:p>
          <a:p>
            <a:endParaRPr lang="en-US" sz="500" dirty="0"/>
          </a:p>
        </p:txBody>
      </p:sp>
    </p:spTree>
    <p:extLst>
      <p:ext uri="{BB962C8B-B14F-4D97-AF65-F5344CB8AC3E}">
        <p14:creationId xmlns:p14="http://schemas.microsoft.com/office/powerpoint/2010/main" val="2940674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Marcador de contenido 5" descr="Personas alrededor de una mesa&#10;&#10;Descripción generada automáticamente con confianza baja">
            <a:extLst>
              <a:ext uri="{FF2B5EF4-FFF2-40B4-BE49-F238E27FC236}">
                <a16:creationId xmlns:a16="http://schemas.microsoft.com/office/drawing/2014/main" id="{020CB1C6-610B-489F-AA72-BB4E42788507}"/>
              </a:ext>
            </a:extLst>
          </p:cNvPr>
          <p:cNvPicPr>
            <a:picLocks noChangeAspect="1"/>
          </p:cNvPicPr>
          <p:nvPr/>
        </p:nvPicPr>
        <p:blipFill rotWithShape="1">
          <a:blip r:embed="rId2">
            <a:extLst>
              <a:ext uri="{28A0092B-C50C-407E-A947-70E740481C1C}">
                <a14:useLocalDpi xmlns:a14="http://schemas.microsoft.com/office/drawing/2010/main" val="0"/>
              </a:ext>
            </a:extLst>
          </a:blip>
          <a:srcRect t="936" r="-2" b="18464"/>
          <a:stretch/>
        </p:blipFill>
        <p:spPr>
          <a:xfrm>
            <a:off x="491148" y="343454"/>
            <a:ext cx="4853685" cy="2934000"/>
          </a:xfrm>
          <a:prstGeom prst="rect">
            <a:avLst/>
          </a:prstGeom>
        </p:spPr>
      </p:pic>
      <p:pic>
        <p:nvPicPr>
          <p:cNvPr id="16" name="Marcador de contenido 15" descr="Un grupo de personas junto a un caballo&#10;&#10;Descripción generada automáticamente con confianza media">
            <a:extLst>
              <a:ext uri="{FF2B5EF4-FFF2-40B4-BE49-F238E27FC236}">
                <a16:creationId xmlns:a16="http://schemas.microsoft.com/office/drawing/2014/main" id="{5507BFA3-5242-4E05-9D85-D01F75E9A6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619" r="-2" b="11706"/>
          <a:stretch/>
        </p:blipFill>
        <p:spPr>
          <a:xfrm>
            <a:off x="491148" y="3597883"/>
            <a:ext cx="4853685" cy="2936699"/>
          </a:xfrm>
          <a:prstGeom prst="rect">
            <a:avLst/>
          </a:prstGeom>
        </p:spPr>
      </p:pic>
      <p:cxnSp>
        <p:nvCxnSpPr>
          <p:cNvPr id="25" name="Straight Connector 24">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ontent Placeholder 19">
            <a:extLst>
              <a:ext uri="{FF2B5EF4-FFF2-40B4-BE49-F238E27FC236}">
                <a16:creationId xmlns:a16="http://schemas.microsoft.com/office/drawing/2014/main" id="{B5C3E83E-0FA2-41B6-8ADE-E033FAE0307F}"/>
              </a:ext>
            </a:extLst>
          </p:cNvPr>
          <p:cNvSpPr>
            <a:spLocks noGrp="1"/>
          </p:cNvSpPr>
          <p:nvPr>
            <p:ph sz="half" idx="1"/>
          </p:nvPr>
        </p:nvSpPr>
        <p:spPr>
          <a:xfrm>
            <a:off x="6424244" y="192948"/>
            <a:ext cx="5387453" cy="6442744"/>
          </a:xfrm>
        </p:spPr>
        <p:txBody>
          <a:bodyPr vert="horz" lIns="91440" tIns="45720" rIns="91440" bIns="45720" rtlCol="0">
            <a:normAutofit fontScale="25000" lnSpcReduction="20000"/>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effectLst/>
                <a:uLnTx/>
                <a:uFillTx/>
                <a:latin typeface="Aleo" panose="00000500000000000000" pitchFamily="2" charset="0"/>
                <a:ea typeface="+mn-ea"/>
                <a:cs typeface="+mn-cs"/>
              </a:rPr>
              <a:t>-</a:t>
            </a:r>
            <a:r>
              <a:rPr kumimoji="0" lang="en-US" sz="4400" b="0" i="0" u="none" strike="noStrike" kern="1200" cap="none" spc="0" normalizeH="0" baseline="0" noProof="0" dirty="0" err="1">
                <a:ln>
                  <a:noFill/>
                </a:ln>
                <a:effectLst/>
                <a:uLnTx/>
                <a:uFillTx/>
                <a:latin typeface="Aleo" panose="00000500000000000000" pitchFamily="2" charset="0"/>
                <a:ea typeface="+mn-ea"/>
                <a:cs typeface="+mn-cs"/>
              </a:rPr>
              <a:t>Retrasmisión</a:t>
            </a:r>
            <a:r>
              <a:rPr kumimoji="0" lang="en-US" sz="4400" b="0" i="0" u="none" strike="noStrike" kern="1200" cap="none" spc="0" normalizeH="0" baseline="0" noProof="0" dirty="0">
                <a:ln>
                  <a:noFill/>
                </a:ln>
                <a:effectLst/>
                <a:uLnTx/>
                <a:uFillTx/>
                <a:latin typeface="Aleo" panose="00000500000000000000" pitchFamily="2" charset="0"/>
                <a:ea typeface="+mn-ea"/>
                <a:cs typeface="+mn-cs"/>
              </a:rPr>
              <a:t> del </a:t>
            </a:r>
            <a:r>
              <a:rPr kumimoji="0" lang="en-US" sz="4400" b="0" i="0" u="none" strike="noStrike" kern="1200" cap="none" spc="0" normalizeH="0" baseline="0" noProof="0" dirty="0" err="1">
                <a:ln>
                  <a:noFill/>
                </a:ln>
                <a:effectLst/>
                <a:uLnTx/>
                <a:uFillTx/>
                <a:latin typeface="Aleo" panose="00000500000000000000" pitchFamily="2" charset="0"/>
                <a:ea typeface="+mn-ea"/>
                <a:cs typeface="+mn-cs"/>
              </a:rPr>
              <a:t>espectáculo</a:t>
            </a:r>
            <a:r>
              <a:rPr kumimoji="0" lang="en-US" sz="4400" b="0" i="0" u="none" strike="noStrike" kern="1200" cap="none" spc="0" normalizeH="0" baseline="0" noProof="0" dirty="0">
                <a:ln>
                  <a:noFill/>
                </a:ln>
                <a:effectLst/>
                <a:uLnTx/>
                <a:uFillTx/>
                <a:latin typeface="Aleo" panose="00000500000000000000" pitchFamily="2" charset="0"/>
                <a:ea typeface="+mn-ea"/>
                <a:cs typeface="+mn-cs"/>
              </a:rPr>
              <a:t> ‘</a:t>
            </a:r>
            <a:r>
              <a:rPr kumimoji="0" lang="en-US" sz="4400" b="0" i="0" u="none" strike="noStrike" kern="1200" cap="none" spc="0" normalizeH="0" baseline="0" noProof="0" dirty="0" err="1">
                <a:ln>
                  <a:noFill/>
                </a:ln>
                <a:effectLst/>
                <a:uLnTx/>
                <a:uFillTx/>
                <a:latin typeface="Aleo" panose="00000500000000000000" pitchFamily="2" charset="0"/>
                <a:ea typeface="+mn-ea"/>
                <a:cs typeface="+mn-cs"/>
              </a:rPr>
              <a:t>Sinfonía</a:t>
            </a:r>
            <a:r>
              <a:rPr kumimoji="0" lang="en-US" sz="4400" b="0" i="0" u="none" strike="noStrike" kern="1200" cap="none" spc="0" normalizeH="0" baseline="0" noProof="0" dirty="0">
                <a:ln>
                  <a:noFill/>
                </a:ln>
                <a:effectLst/>
                <a:uLnTx/>
                <a:uFillTx/>
                <a:latin typeface="Aleo" panose="00000500000000000000" pitchFamily="2" charset="0"/>
                <a:ea typeface="+mn-ea"/>
                <a:cs typeface="+mn-cs"/>
              </a:rPr>
              <a:t> </a:t>
            </a:r>
            <a:r>
              <a:rPr kumimoji="0" lang="en-US" sz="4400" b="0" i="0" u="none" strike="noStrike" kern="1200" cap="none" spc="0" normalizeH="0" baseline="0" noProof="0" dirty="0" err="1">
                <a:ln>
                  <a:noFill/>
                </a:ln>
                <a:effectLst/>
                <a:uLnTx/>
                <a:uFillTx/>
                <a:latin typeface="Aleo" panose="00000500000000000000" pitchFamily="2" charset="0"/>
                <a:ea typeface="+mn-ea"/>
                <a:cs typeface="+mn-cs"/>
              </a:rPr>
              <a:t>Ecuestre</a:t>
            </a:r>
            <a:r>
              <a:rPr kumimoji="0" lang="en-US" sz="4400" b="0" i="0" u="none" strike="noStrike" kern="1200" cap="none" spc="0" normalizeH="0" baseline="0" noProof="0" dirty="0">
                <a:ln>
                  <a:noFill/>
                </a:ln>
                <a:effectLst/>
                <a:uLnTx/>
                <a:uFillTx/>
                <a:latin typeface="Aleo" panose="00000500000000000000" pitchFamily="2" charset="0"/>
                <a:ea typeface="+mn-ea"/>
                <a:cs typeface="+mn-cs"/>
              </a:rPr>
              <a:t>’ en 7 TV para </a:t>
            </a:r>
            <a:r>
              <a:rPr kumimoji="0" lang="en-US" sz="4400" b="0" i="0" u="none" strike="noStrike" kern="1200" cap="none" spc="0" normalizeH="0" baseline="0" noProof="0" dirty="0" err="1">
                <a:ln>
                  <a:noFill/>
                </a:ln>
                <a:effectLst/>
                <a:uLnTx/>
                <a:uFillTx/>
                <a:latin typeface="Aleo" panose="00000500000000000000" pitchFamily="2" charset="0"/>
                <a:ea typeface="+mn-ea"/>
                <a:cs typeface="+mn-cs"/>
              </a:rPr>
              <a:t>toda</a:t>
            </a:r>
            <a:r>
              <a:rPr kumimoji="0" lang="en-US" sz="4400" b="0" i="0" u="none" strike="noStrike" kern="1200" cap="none" spc="0" normalizeH="0" baseline="0" noProof="0" dirty="0">
                <a:ln>
                  <a:noFill/>
                </a:ln>
                <a:effectLst/>
                <a:uLnTx/>
                <a:uFillTx/>
                <a:latin typeface="Aleo" panose="00000500000000000000" pitchFamily="2" charset="0"/>
                <a:ea typeface="+mn-ea"/>
                <a:cs typeface="+mn-cs"/>
              </a:rPr>
              <a:t> Andalucía. 22.00 h.</a:t>
            </a:r>
            <a:endParaRPr lang="es-ES" sz="4400" dirty="0">
              <a:latin typeface="Aleo" panose="00000500000000000000" pitchFamily="2" charset="0"/>
            </a:endParaRPr>
          </a:p>
          <a:p>
            <a:pPr marL="0" indent="0" algn="just">
              <a:lnSpc>
                <a:spcPct val="120000"/>
              </a:lnSpc>
              <a:buNone/>
            </a:pPr>
            <a:r>
              <a:rPr lang="es-ES" sz="4400" dirty="0">
                <a:latin typeface="Aleo" panose="00000500000000000000" pitchFamily="2" charset="0"/>
              </a:rPr>
              <a:t>-Reportaje de la Real Escuela para su emisión en los informativos de ‘Antena 3 TV’ (Atresmedia).</a:t>
            </a:r>
          </a:p>
          <a:p>
            <a:pPr marL="0" indent="0" algn="just">
              <a:lnSpc>
                <a:spcPct val="120000"/>
              </a:lnSpc>
              <a:buNone/>
            </a:pPr>
            <a:r>
              <a:rPr lang="es-ES" sz="4400" dirty="0">
                <a:latin typeface="Aleo" panose="00000500000000000000" pitchFamily="2" charset="0"/>
              </a:rPr>
              <a:t>-Productora Boom Social Media. Imágenes en dron para la ‘Campaña de revitalización del Turismo de la Ciudad de Jerez’ con el cantaor Jesús Méndez.</a:t>
            </a:r>
          </a:p>
          <a:p>
            <a:pPr marL="0" indent="0" algn="just">
              <a:lnSpc>
                <a:spcPct val="120000"/>
              </a:lnSpc>
              <a:buNone/>
            </a:pPr>
            <a:r>
              <a:rPr lang="es-ES" sz="4400" dirty="0">
                <a:latin typeface="Aleo" panose="00000500000000000000" pitchFamily="2" charset="0"/>
              </a:rPr>
              <a:t>-Reportaje en directo para el programa ‘Hoy en Día’ (Las Mañanas) de Canal Sur TV.</a:t>
            </a:r>
          </a:p>
          <a:p>
            <a:pPr marL="0" indent="0" algn="just">
              <a:lnSpc>
                <a:spcPct val="120000"/>
              </a:lnSpc>
              <a:buNone/>
            </a:pPr>
            <a:r>
              <a:rPr lang="es-ES" sz="4400" dirty="0">
                <a:latin typeface="Aleo" panose="00000500000000000000" pitchFamily="2" charset="0"/>
              </a:rPr>
              <a:t>-Entrevista del director para los informativos de ‘Onda Jerez TV’.</a:t>
            </a:r>
          </a:p>
          <a:p>
            <a:pPr marL="0" indent="0" algn="just">
              <a:lnSpc>
                <a:spcPct val="120000"/>
              </a:lnSpc>
              <a:buNone/>
            </a:pPr>
            <a:r>
              <a:rPr lang="es-ES" sz="4400" dirty="0">
                <a:latin typeface="Aleo" panose="00000500000000000000" pitchFamily="2" charset="0"/>
              </a:rPr>
              <a:t>-Entrevista del director en directo para el programa ‘Buenos Días’ de Canal Sur TV, que presenta Álvaro Moreno de la Santa.</a:t>
            </a:r>
          </a:p>
          <a:p>
            <a:pPr marL="0" indent="0" algn="just">
              <a:buNone/>
            </a:pPr>
            <a:r>
              <a:rPr lang="es-ES" sz="4400" dirty="0">
                <a:latin typeface="Aleo" panose="00000500000000000000" pitchFamily="2" charset="0"/>
              </a:rPr>
              <a:t>-Equipo de grabación de la Consejería de Turismo.</a:t>
            </a:r>
          </a:p>
          <a:p>
            <a:pPr marL="0" indent="0" algn="just">
              <a:buNone/>
            </a:pPr>
            <a:r>
              <a:rPr lang="es-ES" sz="4400" dirty="0">
                <a:latin typeface="Aleo" panose="00000500000000000000" pitchFamily="2" charset="0"/>
              </a:rPr>
              <a:t>-Reportaje para 8 TV para el programa ‘A Media Mañana’.</a:t>
            </a:r>
          </a:p>
          <a:p>
            <a:pPr marL="0" indent="0" algn="just">
              <a:lnSpc>
                <a:spcPct val="120000"/>
              </a:lnSpc>
              <a:buNone/>
            </a:pPr>
            <a:r>
              <a:rPr lang="es-ES" sz="4400" dirty="0">
                <a:latin typeface="Aleo" panose="00000500000000000000" pitchFamily="2" charset="0"/>
              </a:rPr>
              <a:t>-Reportaje para el programa ‘Andalucía Directo’ de Canal Sur, con motivo de los exámenes de los alumnos de equitación.</a:t>
            </a:r>
          </a:p>
          <a:p>
            <a:pPr marL="0" indent="0" algn="just">
              <a:lnSpc>
                <a:spcPct val="120000"/>
              </a:lnSpc>
              <a:buNone/>
            </a:pPr>
            <a:r>
              <a:rPr lang="es-ES" sz="4400" dirty="0">
                <a:latin typeface="Aleo" panose="00000500000000000000" pitchFamily="2" charset="0"/>
              </a:rPr>
              <a:t>-Equipo de grabación de la Consejería de Turismo.</a:t>
            </a:r>
          </a:p>
          <a:p>
            <a:pPr marL="0" indent="0" algn="just">
              <a:lnSpc>
                <a:spcPct val="120000"/>
              </a:lnSpc>
              <a:buNone/>
            </a:pPr>
            <a:r>
              <a:rPr lang="es-ES" sz="4400" dirty="0">
                <a:latin typeface="Aleo" panose="00000500000000000000" pitchFamily="2" charset="0"/>
              </a:rPr>
              <a:t>-Entrevista del director para Cadena Ser Andalucía.</a:t>
            </a:r>
          </a:p>
          <a:p>
            <a:pPr marL="0" indent="0" algn="just">
              <a:lnSpc>
                <a:spcPct val="120000"/>
              </a:lnSpc>
              <a:buNone/>
            </a:pPr>
            <a:r>
              <a:rPr lang="es-ES" sz="4400" dirty="0">
                <a:latin typeface="Aleo" panose="00000500000000000000" pitchFamily="2" charset="0"/>
              </a:rPr>
              <a:t>-Productora audiovisual Videos Lozano, realizó un reportaje para el documental ‘Cádiz Diversidad Infinita’.</a:t>
            </a:r>
          </a:p>
          <a:p>
            <a:pPr marL="0" indent="0" algn="just">
              <a:lnSpc>
                <a:spcPct val="120000"/>
              </a:lnSpc>
              <a:buNone/>
            </a:pPr>
            <a:r>
              <a:rPr lang="es-ES" sz="4400" dirty="0">
                <a:latin typeface="Aleo" panose="00000500000000000000" pitchFamily="2" charset="0"/>
              </a:rPr>
              <a:t>-Equipo de grabación de la televisión italiana </a:t>
            </a:r>
            <a:r>
              <a:rPr lang="es-ES" sz="4400" dirty="0" err="1">
                <a:latin typeface="Aleo" panose="00000500000000000000" pitchFamily="2" charset="0"/>
              </a:rPr>
              <a:t>Raiuno</a:t>
            </a:r>
            <a:r>
              <a:rPr lang="es-ES" sz="4400" dirty="0">
                <a:latin typeface="Aleo" panose="00000500000000000000" pitchFamily="2" charset="0"/>
              </a:rPr>
              <a:t>, para el programa ‘</a:t>
            </a:r>
            <a:r>
              <a:rPr lang="es-ES" sz="4400" dirty="0" err="1">
                <a:latin typeface="Aleo" panose="00000500000000000000" pitchFamily="2" charset="0"/>
              </a:rPr>
              <a:t>Dreamsroad</a:t>
            </a:r>
            <a:r>
              <a:rPr lang="es-ES" sz="4400" dirty="0">
                <a:latin typeface="Aleo" panose="00000500000000000000" pitchFamily="2" charset="0"/>
              </a:rPr>
              <a:t>’, con motivo de celebrar el vigésimo aniversario de dicho programa a través de una serie de ediciones especiales en Andalucía. Coordinado por la OET de Milán y Turismo Andaluz.</a:t>
            </a:r>
          </a:p>
          <a:p>
            <a:pPr marL="0" indent="0" algn="just">
              <a:lnSpc>
                <a:spcPct val="120000"/>
              </a:lnSpc>
              <a:buNone/>
            </a:pPr>
            <a:r>
              <a:rPr lang="es-ES" sz="4400" dirty="0">
                <a:latin typeface="Aleo" panose="00000500000000000000" pitchFamily="2" charset="0"/>
              </a:rPr>
              <a:t>-Productora ‘Mas Visual’ realizó un reportaje para Soho Boutique </a:t>
            </a:r>
            <a:r>
              <a:rPr lang="es-ES" sz="4400" dirty="0" err="1">
                <a:latin typeface="Aleo" panose="00000500000000000000" pitchFamily="2" charset="0"/>
              </a:rPr>
              <a:t>Hotels</a:t>
            </a:r>
            <a:r>
              <a:rPr lang="es-ES" sz="4400" dirty="0">
                <a:latin typeface="Aleo" panose="00000500000000000000" pitchFamily="2" charset="0"/>
              </a:rPr>
              <a:t>.</a:t>
            </a:r>
          </a:p>
          <a:p>
            <a:pPr marL="0" indent="0" algn="just">
              <a:lnSpc>
                <a:spcPct val="120000"/>
              </a:lnSpc>
              <a:buNone/>
            </a:pPr>
            <a:r>
              <a:rPr lang="es-ES" sz="4400" dirty="0">
                <a:latin typeface="Aleo" panose="00000500000000000000" pitchFamily="2" charset="0"/>
              </a:rPr>
              <a:t>-Grabación del documental de TVE para el programa Ruta Vía de la Plata. ‘Diario de un ciclista’. Entrevista con el director y Rafael Soto acompañados por el ciclista </a:t>
            </a:r>
            <a:r>
              <a:rPr lang="es-ES" sz="4400" dirty="0" err="1">
                <a:latin typeface="Aleo" panose="00000500000000000000" pitchFamily="2" charset="0"/>
              </a:rPr>
              <a:t>Peio</a:t>
            </a:r>
            <a:r>
              <a:rPr lang="es-ES" sz="4400" dirty="0">
                <a:latin typeface="Aleo" panose="00000500000000000000" pitchFamily="2" charset="0"/>
              </a:rPr>
              <a:t> Ruiz Cabestany.</a:t>
            </a:r>
          </a:p>
          <a:p>
            <a:pPr marL="0" indent="0">
              <a:buNone/>
            </a:pPr>
            <a:endParaRPr lang="en-US" sz="2000" dirty="0"/>
          </a:p>
        </p:txBody>
      </p:sp>
    </p:spTree>
    <p:extLst>
      <p:ext uri="{BB962C8B-B14F-4D97-AF65-F5344CB8AC3E}">
        <p14:creationId xmlns:p14="http://schemas.microsoft.com/office/powerpoint/2010/main" val="269548548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9FD085E-08BD-4778-95F9-F83F515C5A8C}"/>
              </a:ext>
            </a:extLst>
          </p:cNvPr>
          <p:cNvSpPr>
            <a:spLocks noGrp="1"/>
          </p:cNvSpPr>
          <p:nvPr>
            <p:ph sz="half" idx="1"/>
          </p:nvPr>
        </p:nvSpPr>
        <p:spPr>
          <a:xfrm>
            <a:off x="486781" y="408964"/>
            <a:ext cx="5609220" cy="6040072"/>
          </a:xfrm>
        </p:spPr>
        <p:txBody>
          <a:bodyPr vert="horz" lIns="91440" tIns="45720" rIns="91440" bIns="45720" rtlCol="0" anchor="t">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100" b="0" i="0" u="none" strike="noStrike" kern="1200" cap="none" spc="0" normalizeH="0" baseline="0" noProof="0" dirty="0">
                <a:ln>
                  <a:noFill/>
                </a:ln>
                <a:solidFill>
                  <a:prstClr val="white"/>
                </a:solidFill>
                <a:effectLst/>
                <a:uLnTx/>
                <a:uFillTx/>
                <a:latin typeface="Aleo" panose="00000500000000000000" pitchFamily="2" charset="0"/>
                <a:ea typeface="+mn-ea"/>
                <a:cs typeface="+mn-cs"/>
              </a:rPr>
              <a:t>-Equipo de grabación de la Consejería de Turismo.</a:t>
            </a:r>
            <a:endParaRPr lang="es-ES" sz="1100" dirty="0">
              <a:latin typeface="Aleo" panose="00000500000000000000" pitchFamily="2" charset="0"/>
            </a:endParaRPr>
          </a:p>
          <a:p>
            <a:pPr marL="0" indent="0" algn="just">
              <a:lnSpc>
                <a:spcPct val="100000"/>
              </a:lnSpc>
              <a:buNone/>
            </a:pPr>
            <a:r>
              <a:rPr lang="es-ES" sz="1100" dirty="0">
                <a:latin typeface="Aleo" panose="00000500000000000000" pitchFamily="2" charset="0"/>
              </a:rPr>
              <a:t>-Entrevista al director ‘8 TV’.</a:t>
            </a:r>
          </a:p>
          <a:p>
            <a:pPr marL="0" indent="0" algn="just">
              <a:lnSpc>
                <a:spcPct val="100000"/>
              </a:lnSpc>
              <a:buNone/>
            </a:pPr>
            <a:r>
              <a:rPr lang="es-ES" sz="1100" dirty="0">
                <a:latin typeface="Aleo" panose="00000500000000000000" pitchFamily="2" charset="0"/>
              </a:rPr>
              <a:t>-Productora de la Consejería de Turismo.</a:t>
            </a:r>
          </a:p>
          <a:p>
            <a:pPr marL="0" indent="0" algn="just">
              <a:lnSpc>
                <a:spcPct val="100000"/>
              </a:lnSpc>
              <a:buNone/>
            </a:pPr>
            <a:r>
              <a:rPr lang="es-ES" sz="1100" dirty="0">
                <a:latin typeface="Aleo" panose="00000500000000000000" pitchFamily="2" charset="0"/>
              </a:rPr>
              <a:t>-La productora ‘Just Love Barcelona’, realizó reportaje para una campaña promocional para Turespaña.</a:t>
            </a:r>
          </a:p>
          <a:p>
            <a:pPr marL="0" indent="0" algn="just">
              <a:lnSpc>
                <a:spcPct val="100000"/>
              </a:lnSpc>
              <a:buNone/>
            </a:pPr>
            <a:r>
              <a:rPr lang="es-ES" sz="1100" dirty="0">
                <a:latin typeface="Aleo" panose="00000500000000000000" pitchFamily="2" charset="0"/>
              </a:rPr>
              <a:t>-Equipo de grabación de la agencia “Creativando’.</a:t>
            </a:r>
          </a:p>
          <a:p>
            <a:pPr marL="0" indent="0" algn="just">
              <a:lnSpc>
                <a:spcPct val="100000"/>
              </a:lnSpc>
              <a:buNone/>
            </a:pPr>
            <a:r>
              <a:rPr lang="es-ES" sz="1100" dirty="0">
                <a:latin typeface="Aleo" panose="00000500000000000000" pitchFamily="2" charset="0"/>
              </a:rPr>
              <a:t>-La productora </a:t>
            </a:r>
            <a:r>
              <a:rPr lang="es-ES" sz="1100" dirty="0" err="1">
                <a:latin typeface="Aleo" panose="00000500000000000000" pitchFamily="2" charset="0"/>
              </a:rPr>
              <a:t>Droneideographi</a:t>
            </a:r>
            <a:r>
              <a:rPr lang="es-ES" sz="1100" dirty="0">
                <a:latin typeface="Aleo" panose="00000500000000000000" pitchFamily="2" charset="0"/>
              </a:rPr>
              <a:t>, realizo la grabación del  videoclip del guitarrista Paco Cepero. </a:t>
            </a:r>
            <a:endParaRPr lang="en-US" sz="1100" dirty="0">
              <a:latin typeface="Aleo" panose="00000500000000000000" pitchFamily="2" charset="0"/>
            </a:endParaRPr>
          </a:p>
          <a:p>
            <a:pPr marL="0" indent="0" algn="just">
              <a:lnSpc>
                <a:spcPct val="100000"/>
              </a:lnSpc>
              <a:buNone/>
            </a:pPr>
            <a:r>
              <a:rPr lang="en-US" sz="1100" dirty="0">
                <a:latin typeface="Aleo" panose="00000500000000000000" pitchFamily="2" charset="0"/>
              </a:rPr>
              <a:t>-</a:t>
            </a:r>
            <a:r>
              <a:rPr lang="en-US" sz="1100" dirty="0" err="1">
                <a:latin typeface="Aleo" panose="00000500000000000000" pitchFamily="2" charset="0"/>
              </a:rPr>
              <a:t>Grabación</a:t>
            </a:r>
            <a:r>
              <a:rPr lang="en-US" sz="1100" dirty="0">
                <a:latin typeface="Aleo" panose="00000500000000000000" pitchFamily="2" charset="0"/>
              </a:rPr>
              <a:t> del </a:t>
            </a:r>
            <a:r>
              <a:rPr lang="en-US" sz="1100" dirty="0" err="1">
                <a:latin typeface="Aleo" panose="00000500000000000000" pitchFamily="2" charset="0"/>
              </a:rPr>
              <a:t>programa</a:t>
            </a:r>
            <a:r>
              <a:rPr lang="en-US" sz="1100" dirty="0">
                <a:latin typeface="Aleo" panose="00000500000000000000" pitchFamily="2" charset="0"/>
              </a:rPr>
              <a:t> ‘</a:t>
            </a:r>
            <a:r>
              <a:rPr lang="en-US" sz="1100" dirty="0" err="1">
                <a:latin typeface="Aleo" panose="00000500000000000000" pitchFamily="2" charset="0"/>
              </a:rPr>
              <a:t>Destino</a:t>
            </a:r>
            <a:r>
              <a:rPr lang="en-US" sz="1100" dirty="0">
                <a:latin typeface="Aleo" panose="00000500000000000000" pitchFamily="2" charset="0"/>
              </a:rPr>
              <a:t> Andalucía’ de Canal Sur. </a:t>
            </a:r>
          </a:p>
          <a:p>
            <a:pPr marL="0" indent="0" algn="just">
              <a:lnSpc>
                <a:spcPct val="100000"/>
              </a:lnSpc>
              <a:buNone/>
            </a:pPr>
            <a:r>
              <a:rPr lang="en-US" sz="1100" dirty="0">
                <a:latin typeface="Aleo" panose="00000500000000000000" pitchFamily="2" charset="0"/>
              </a:rPr>
              <a:t>-</a:t>
            </a:r>
            <a:r>
              <a:rPr lang="en-US" sz="1100" dirty="0" err="1">
                <a:latin typeface="Aleo" panose="00000500000000000000" pitchFamily="2" charset="0"/>
              </a:rPr>
              <a:t>Grabación</a:t>
            </a:r>
            <a:r>
              <a:rPr lang="en-US" sz="1100" dirty="0">
                <a:latin typeface="Aleo" panose="00000500000000000000" pitchFamily="2" charset="0"/>
              </a:rPr>
              <a:t> equipo </a:t>
            </a:r>
            <a:r>
              <a:rPr lang="en-US" sz="1100" dirty="0" err="1">
                <a:latin typeface="Aleo" panose="00000500000000000000" pitchFamily="2" charset="0"/>
              </a:rPr>
              <a:t>Consejería</a:t>
            </a:r>
            <a:r>
              <a:rPr lang="en-US" sz="1100" dirty="0">
                <a:latin typeface="Aleo" panose="00000500000000000000" pitchFamily="2" charset="0"/>
              </a:rPr>
              <a:t> con drone.</a:t>
            </a:r>
          </a:p>
          <a:p>
            <a:pPr marL="0" indent="0" algn="just">
              <a:lnSpc>
                <a:spcPct val="100000"/>
              </a:lnSpc>
              <a:buNone/>
            </a:pPr>
            <a:r>
              <a:rPr lang="en-US" sz="1100" dirty="0">
                <a:latin typeface="Aleo" panose="00000500000000000000" pitchFamily="2" charset="0"/>
              </a:rPr>
              <a:t>-La </a:t>
            </a:r>
            <a:r>
              <a:rPr lang="en-US" sz="1100" dirty="0" err="1">
                <a:latin typeface="Aleo" panose="00000500000000000000" pitchFamily="2" charset="0"/>
              </a:rPr>
              <a:t>productora</a:t>
            </a:r>
            <a:r>
              <a:rPr lang="en-US" sz="1100" dirty="0">
                <a:latin typeface="Aleo" panose="00000500000000000000" pitchFamily="2" charset="0"/>
              </a:rPr>
              <a:t> ‘Happy Ending TV’ </a:t>
            </a:r>
            <a:r>
              <a:rPr lang="en-US" sz="1100" dirty="0" err="1">
                <a:latin typeface="Aleo" panose="00000500000000000000" pitchFamily="2" charset="0"/>
              </a:rPr>
              <a:t>realizó</a:t>
            </a:r>
            <a:r>
              <a:rPr lang="en-US" sz="1100" dirty="0">
                <a:latin typeface="Aleo" panose="00000500000000000000" pitchFamily="2" charset="0"/>
              </a:rPr>
              <a:t> un </a:t>
            </a:r>
            <a:r>
              <a:rPr lang="en-US" sz="1100" dirty="0" err="1">
                <a:latin typeface="Aleo" panose="00000500000000000000" pitchFamily="2" charset="0"/>
              </a:rPr>
              <a:t>reportaje</a:t>
            </a:r>
            <a:r>
              <a:rPr lang="en-US" sz="1100" dirty="0">
                <a:latin typeface="Aleo" panose="00000500000000000000" pitchFamily="2" charset="0"/>
              </a:rPr>
              <a:t> para el </a:t>
            </a:r>
            <a:r>
              <a:rPr lang="en-US" sz="1100" dirty="0" err="1">
                <a:latin typeface="Aleo" panose="00000500000000000000" pitchFamily="2" charset="0"/>
              </a:rPr>
              <a:t>programa</a:t>
            </a:r>
            <a:r>
              <a:rPr lang="en-US" sz="1100" dirty="0">
                <a:latin typeface="Aleo" panose="00000500000000000000" pitchFamily="2" charset="0"/>
              </a:rPr>
              <a:t> ‘</a:t>
            </a:r>
            <a:r>
              <a:rPr lang="en-US" sz="1100" dirty="0" err="1">
                <a:latin typeface="Aleo" panose="00000500000000000000" pitchFamily="2" charset="0"/>
              </a:rPr>
              <a:t>Pongamos</a:t>
            </a:r>
            <a:r>
              <a:rPr lang="en-US" sz="1100" dirty="0">
                <a:latin typeface="Aleo" panose="00000500000000000000" pitchFamily="2" charset="0"/>
              </a:rPr>
              <a:t> que </a:t>
            </a:r>
            <a:r>
              <a:rPr lang="en-US" sz="1100" dirty="0" err="1">
                <a:latin typeface="Aleo" panose="00000500000000000000" pitchFamily="2" charset="0"/>
              </a:rPr>
              <a:t>hablo</a:t>
            </a:r>
            <a:r>
              <a:rPr lang="en-US" sz="1100" dirty="0">
                <a:latin typeface="Aleo" panose="00000500000000000000" pitchFamily="2" charset="0"/>
              </a:rPr>
              <a:t> de…’ para </a:t>
            </a:r>
            <a:r>
              <a:rPr lang="en-US" sz="1100" dirty="0" err="1">
                <a:latin typeface="Aleo" panose="00000500000000000000" pitchFamily="2" charset="0"/>
              </a:rPr>
              <a:t>Atresmedia</a:t>
            </a:r>
            <a:r>
              <a:rPr lang="en-US" sz="1100" dirty="0">
                <a:latin typeface="Aleo" panose="00000500000000000000" pitchFamily="2" charset="0"/>
              </a:rPr>
              <a:t> (</a:t>
            </a:r>
            <a:r>
              <a:rPr lang="en-US" sz="1100" dirty="0" err="1">
                <a:latin typeface="Aleo" panose="00000500000000000000" pitchFamily="2" charset="0"/>
              </a:rPr>
              <a:t>Atresmedia</a:t>
            </a:r>
            <a:r>
              <a:rPr lang="en-US" sz="1100" dirty="0">
                <a:latin typeface="Aleo" panose="00000500000000000000" pitchFamily="2" charset="0"/>
              </a:rPr>
              <a:t> Premium). La cantante </a:t>
            </a:r>
            <a:r>
              <a:rPr lang="en-US" sz="1100" dirty="0" err="1">
                <a:latin typeface="Aleo" panose="00000500000000000000" pitchFamily="2" charset="0"/>
              </a:rPr>
              <a:t>Pasión</a:t>
            </a:r>
            <a:r>
              <a:rPr lang="en-US" sz="1100" dirty="0">
                <a:latin typeface="Aleo" panose="00000500000000000000" pitchFamily="2" charset="0"/>
              </a:rPr>
              <a:t> Vega </a:t>
            </a:r>
            <a:r>
              <a:rPr lang="en-US" sz="1100" dirty="0" err="1">
                <a:latin typeface="Aleo" panose="00000500000000000000" pitchFamily="2" charset="0"/>
              </a:rPr>
              <a:t>interpretó</a:t>
            </a:r>
            <a:r>
              <a:rPr lang="en-US" sz="1100" dirty="0">
                <a:latin typeface="Aleo" panose="00000500000000000000" pitchFamily="2" charset="0"/>
              </a:rPr>
              <a:t> la </a:t>
            </a:r>
            <a:r>
              <a:rPr lang="en-US" sz="1100" dirty="0" err="1">
                <a:latin typeface="Aleo" panose="00000500000000000000" pitchFamily="2" charset="0"/>
              </a:rPr>
              <a:t>canción</a:t>
            </a:r>
            <a:r>
              <a:rPr lang="en-US" sz="1100" dirty="0">
                <a:latin typeface="Aleo" panose="00000500000000000000" pitchFamily="2" charset="0"/>
              </a:rPr>
              <a:t> de Julio Iglesias ´La Vida </a:t>
            </a:r>
            <a:r>
              <a:rPr lang="en-US" sz="1100" dirty="0" err="1">
                <a:latin typeface="Aleo" panose="00000500000000000000" pitchFamily="2" charset="0"/>
              </a:rPr>
              <a:t>sigue</a:t>
            </a:r>
            <a:r>
              <a:rPr lang="en-US" sz="1100" dirty="0">
                <a:latin typeface="Aleo" panose="00000500000000000000" pitchFamily="2" charset="0"/>
              </a:rPr>
              <a:t> </a:t>
            </a:r>
            <a:r>
              <a:rPr lang="en-US" sz="1100" dirty="0" err="1">
                <a:latin typeface="Aleo" panose="00000500000000000000" pitchFamily="2" charset="0"/>
              </a:rPr>
              <a:t>igual</a:t>
            </a:r>
            <a:r>
              <a:rPr lang="en-US" sz="1100" dirty="0">
                <a:latin typeface="Aleo" panose="00000500000000000000" pitchFamily="2" charset="0"/>
              </a:rPr>
              <a:t>’.</a:t>
            </a:r>
          </a:p>
          <a:p>
            <a:pPr marL="0" indent="0" algn="just">
              <a:lnSpc>
                <a:spcPct val="100000"/>
              </a:lnSpc>
              <a:buNone/>
            </a:pPr>
            <a:r>
              <a:rPr lang="en-US" sz="1100" dirty="0">
                <a:latin typeface="Aleo" panose="00000500000000000000" pitchFamily="2" charset="0"/>
              </a:rPr>
              <a:t>-</a:t>
            </a:r>
            <a:r>
              <a:rPr lang="en-US" sz="1100" dirty="0" err="1">
                <a:latin typeface="Aleo" panose="00000500000000000000" pitchFamily="2" charset="0"/>
              </a:rPr>
              <a:t>Vídeoclip</a:t>
            </a:r>
            <a:r>
              <a:rPr lang="en-US" sz="1100" dirty="0">
                <a:latin typeface="Aleo" panose="00000500000000000000" pitchFamily="2" charset="0"/>
              </a:rPr>
              <a:t> del </a:t>
            </a:r>
            <a:r>
              <a:rPr lang="en-US" sz="1100" dirty="0" err="1">
                <a:latin typeface="Aleo" panose="00000500000000000000" pitchFamily="2" charset="0"/>
              </a:rPr>
              <a:t>dúo</a:t>
            </a:r>
            <a:r>
              <a:rPr lang="en-US" sz="1100" dirty="0">
                <a:latin typeface="Aleo" panose="00000500000000000000" pitchFamily="2" charset="0"/>
              </a:rPr>
              <a:t> </a:t>
            </a:r>
            <a:r>
              <a:rPr lang="en-US" sz="1100" dirty="0" err="1">
                <a:latin typeface="Aleo" panose="00000500000000000000" pitchFamily="2" charset="0"/>
              </a:rPr>
              <a:t>gaditano</a:t>
            </a:r>
            <a:r>
              <a:rPr lang="en-US" sz="1100" dirty="0">
                <a:latin typeface="Aleo" panose="00000500000000000000" pitchFamily="2" charset="0"/>
              </a:rPr>
              <a:t> ‘</a:t>
            </a:r>
            <a:r>
              <a:rPr lang="en-US" sz="1100" dirty="0" err="1">
                <a:latin typeface="Aleo" panose="00000500000000000000" pitchFamily="2" charset="0"/>
              </a:rPr>
              <a:t>Kiko</a:t>
            </a:r>
            <a:r>
              <a:rPr lang="en-US" sz="1100" dirty="0">
                <a:latin typeface="Aleo" panose="00000500000000000000" pitchFamily="2" charset="0"/>
              </a:rPr>
              <a:t> y </a:t>
            </a:r>
            <a:r>
              <a:rPr lang="en-US" sz="1100" dirty="0" err="1">
                <a:latin typeface="Aleo" panose="00000500000000000000" pitchFamily="2" charset="0"/>
              </a:rPr>
              <a:t>Shara</a:t>
            </a:r>
            <a:r>
              <a:rPr lang="en-US" sz="1100" dirty="0">
                <a:latin typeface="Aleo" panose="00000500000000000000" pitchFamily="2" charset="0"/>
              </a:rPr>
              <a:t>’ de </a:t>
            </a:r>
            <a:r>
              <a:rPr lang="en-US" sz="1100" dirty="0" err="1">
                <a:latin typeface="Aleo" panose="00000500000000000000" pitchFamily="2" charset="0"/>
              </a:rPr>
              <a:t>su</a:t>
            </a:r>
            <a:r>
              <a:rPr lang="en-US" sz="1100" dirty="0">
                <a:latin typeface="Aleo" panose="00000500000000000000" pitchFamily="2" charset="0"/>
              </a:rPr>
              <a:t> nuevo </a:t>
            </a:r>
            <a:r>
              <a:rPr lang="en-US" sz="1100" dirty="0" err="1">
                <a:latin typeface="Aleo" panose="00000500000000000000" pitchFamily="2" charset="0"/>
              </a:rPr>
              <a:t>tema</a:t>
            </a:r>
            <a:r>
              <a:rPr lang="en-US" sz="1100" dirty="0">
                <a:latin typeface="Aleo" panose="00000500000000000000" pitchFamily="2" charset="0"/>
              </a:rPr>
              <a:t> ‘Como un </a:t>
            </a:r>
            <a:r>
              <a:rPr lang="en-US" sz="1100" dirty="0" err="1">
                <a:latin typeface="Aleo" panose="00000500000000000000" pitchFamily="2" charset="0"/>
              </a:rPr>
              <a:t>rayo</a:t>
            </a:r>
            <a:r>
              <a:rPr lang="en-US" sz="1100" dirty="0">
                <a:latin typeface="Aleo" panose="00000500000000000000" pitchFamily="2" charset="0"/>
              </a:rPr>
              <a:t> de luz’ en el Palacio del </a:t>
            </a:r>
            <a:r>
              <a:rPr lang="en-US" sz="1100" dirty="0" err="1">
                <a:latin typeface="Aleo" panose="00000500000000000000" pitchFamily="2" charset="0"/>
              </a:rPr>
              <a:t>Recreo</a:t>
            </a:r>
            <a:r>
              <a:rPr lang="en-US" sz="1100" dirty="0">
                <a:latin typeface="Aleo" panose="00000500000000000000" pitchFamily="2" charset="0"/>
              </a:rPr>
              <a:t> de las </a:t>
            </a:r>
            <a:r>
              <a:rPr lang="en-US" sz="1100" dirty="0" err="1">
                <a:latin typeface="Aleo" panose="00000500000000000000" pitchFamily="2" charset="0"/>
              </a:rPr>
              <a:t>Cadenas</a:t>
            </a:r>
            <a:r>
              <a:rPr lang="en-US" sz="1100" dirty="0">
                <a:latin typeface="Aleo" panose="00000500000000000000" pitchFamily="2" charset="0"/>
              </a:rPr>
              <a:t>.</a:t>
            </a:r>
          </a:p>
          <a:p>
            <a:pPr marL="0" indent="0" algn="just">
              <a:lnSpc>
                <a:spcPct val="100000"/>
              </a:lnSpc>
              <a:buNone/>
            </a:pPr>
            <a:r>
              <a:rPr lang="en-US" sz="1100" dirty="0">
                <a:latin typeface="Aleo" panose="00000500000000000000" pitchFamily="2" charset="0"/>
              </a:rPr>
              <a:t>-</a:t>
            </a:r>
            <a:r>
              <a:rPr lang="en-US" sz="1100" dirty="0" err="1">
                <a:latin typeface="Aleo" panose="00000500000000000000" pitchFamily="2" charset="0"/>
              </a:rPr>
              <a:t>Emisión</a:t>
            </a:r>
            <a:r>
              <a:rPr lang="en-US" sz="1100" dirty="0">
                <a:latin typeface="Aleo" panose="00000500000000000000" pitchFamily="2" charset="0"/>
              </a:rPr>
              <a:t> del </a:t>
            </a:r>
            <a:r>
              <a:rPr lang="en-US" sz="1100" dirty="0" err="1">
                <a:latin typeface="Aleo" panose="00000500000000000000" pitchFamily="2" charset="0"/>
              </a:rPr>
              <a:t>programa</a:t>
            </a:r>
            <a:r>
              <a:rPr lang="en-US" sz="1100" dirty="0">
                <a:latin typeface="Aleo" panose="00000500000000000000" pitchFamily="2" charset="0"/>
              </a:rPr>
              <a:t> ‘Música para mis </a:t>
            </a:r>
            <a:r>
              <a:rPr lang="en-US" sz="1100" dirty="0" err="1">
                <a:latin typeface="Aleo" panose="00000500000000000000" pitchFamily="2" charset="0"/>
              </a:rPr>
              <a:t>oidos</a:t>
            </a:r>
            <a:r>
              <a:rPr lang="en-US" sz="1100" dirty="0">
                <a:latin typeface="Aleo" panose="00000500000000000000" pitchFamily="2" charset="0"/>
              </a:rPr>
              <a:t>’, </a:t>
            </a:r>
            <a:r>
              <a:rPr lang="en-US" sz="1100" dirty="0" err="1">
                <a:latin typeface="Aleo" panose="00000500000000000000" pitchFamily="2" charset="0"/>
              </a:rPr>
              <a:t>presentado</a:t>
            </a:r>
            <a:r>
              <a:rPr lang="en-US" sz="1100" dirty="0">
                <a:latin typeface="Aleo" panose="00000500000000000000" pitchFamily="2" charset="0"/>
              </a:rPr>
              <a:t> por Manuel </a:t>
            </a:r>
            <a:r>
              <a:rPr lang="en-US" sz="1100" dirty="0" err="1">
                <a:latin typeface="Aleo" panose="00000500000000000000" pitchFamily="2" charset="0"/>
              </a:rPr>
              <a:t>Lombo</a:t>
            </a:r>
            <a:r>
              <a:rPr lang="en-US" sz="1100" dirty="0">
                <a:latin typeface="Aleo" panose="00000500000000000000" pitchFamily="2" charset="0"/>
              </a:rPr>
              <a:t>, </a:t>
            </a:r>
            <a:r>
              <a:rPr lang="en-US" sz="1100" dirty="0" err="1">
                <a:latin typeface="Aleo" panose="00000500000000000000" pitchFamily="2" charset="0"/>
              </a:rPr>
              <a:t>desde</a:t>
            </a:r>
            <a:r>
              <a:rPr lang="en-US" sz="1100" dirty="0">
                <a:latin typeface="Aleo" panose="00000500000000000000" pitchFamily="2" charset="0"/>
              </a:rPr>
              <a:t> las </a:t>
            </a:r>
            <a:r>
              <a:rPr lang="en-US" sz="1100" dirty="0" err="1">
                <a:latin typeface="Aleo" panose="00000500000000000000" pitchFamily="2" charset="0"/>
              </a:rPr>
              <a:t>instalaciones</a:t>
            </a:r>
            <a:r>
              <a:rPr lang="en-US" sz="1100" dirty="0">
                <a:latin typeface="Aleo" panose="00000500000000000000" pitchFamily="2" charset="0"/>
              </a:rPr>
              <a:t> del Museo del </a:t>
            </a:r>
            <a:r>
              <a:rPr lang="en-US" sz="1100" dirty="0" err="1">
                <a:latin typeface="Aleo" panose="00000500000000000000" pitchFamily="2" charset="0"/>
              </a:rPr>
              <a:t>Enganche</a:t>
            </a:r>
            <a:r>
              <a:rPr lang="en-US" sz="1100" dirty="0">
                <a:latin typeface="Aleo" panose="00000500000000000000" pitchFamily="2" charset="0"/>
              </a:rPr>
              <a:t>.</a:t>
            </a:r>
          </a:p>
          <a:p>
            <a:pPr marL="0" indent="0" algn="just">
              <a:lnSpc>
                <a:spcPct val="100000"/>
              </a:lnSpc>
              <a:buNone/>
            </a:pPr>
            <a:r>
              <a:rPr lang="en-US" sz="1100" dirty="0">
                <a:latin typeface="Aleo" panose="00000500000000000000" pitchFamily="2" charset="0"/>
              </a:rPr>
              <a:t>-</a:t>
            </a:r>
            <a:r>
              <a:rPr lang="en-US" sz="1100" dirty="0" err="1">
                <a:latin typeface="Aleo" panose="00000500000000000000" pitchFamily="2" charset="0"/>
              </a:rPr>
              <a:t>Cortometraje</a:t>
            </a:r>
            <a:r>
              <a:rPr lang="en-US" sz="1100" dirty="0">
                <a:latin typeface="Aleo" panose="00000500000000000000" pitchFamily="2" charset="0"/>
              </a:rPr>
              <a:t> del proyecto </a:t>
            </a:r>
            <a:r>
              <a:rPr lang="en-US" sz="1100" dirty="0" err="1">
                <a:latin typeface="Aleo" panose="00000500000000000000" pitchFamily="2" charset="0"/>
              </a:rPr>
              <a:t>solidario</a:t>
            </a:r>
            <a:r>
              <a:rPr lang="en-US" sz="1100" dirty="0">
                <a:latin typeface="Aleo" panose="00000500000000000000" pitchFamily="2" charset="0"/>
              </a:rPr>
              <a:t> ‘Por una </a:t>
            </a:r>
            <a:r>
              <a:rPr lang="en-US" sz="1100" dirty="0" err="1">
                <a:latin typeface="Aleo" panose="00000500000000000000" pitchFamily="2" charset="0"/>
              </a:rPr>
              <a:t>Sonrisa</a:t>
            </a:r>
            <a:r>
              <a:rPr lang="en-US" sz="1100" dirty="0">
                <a:latin typeface="Aleo" panose="00000500000000000000" pitchFamily="2" charset="0"/>
              </a:rPr>
              <a:t>’ en la </a:t>
            </a:r>
            <a:r>
              <a:rPr lang="en-US" sz="1100" dirty="0" err="1">
                <a:latin typeface="Aleo" panose="00000500000000000000" pitchFamily="2" charset="0"/>
              </a:rPr>
              <a:t>lucha</a:t>
            </a:r>
            <a:r>
              <a:rPr lang="en-US" sz="1100" dirty="0">
                <a:latin typeface="Aleo" panose="00000500000000000000" pitchFamily="2" charset="0"/>
              </a:rPr>
              <a:t> contra el </a:t>
            </a:r>
            <a:r>
              <a:rPr lang="en-US" sz="1100" dirty="0" err="1">
                <a:latin typeface="Aleo" panose="00000500000000000000" pitchFamily="2" charset="0"/>
              </a:rPr>
              <a:t>cáncer</a:t>
            </a:r>
            <a:r>
              <a:rPr lang="en-US" sz="1100" dirty="0">
                <a:latin typeface="Aleo" panose="00000500000000000000" pitchFamily="2" charset="0"/>
              </a:rPr>
              <a:t> </a:t>
            </a:r>
            <a:r>
              <a:rPr lang="en-US" sz="1100" dirty="0" err="1">
                <a:latin typeface="Aleo" panose="00000500000000000000" pitchFamily="2" charset="0"/>
              </a:rPr>
              <a:t>infantil</a:t>
            </a:r>
            <a:r>
              <a:rPr lang="en-US" sz="1100" dirty="0">
                <a:latin typeface="Aleo" panose="00000500000000000000" pitchFamily="2" charset="0"/>
              </a:rPr>
              <a:t>.</a:t>
            </a:r>
          </a:p>
          <a:p>
            <a:pPr marL="0" indent="0" algn="just">
              <a:lnSpc>
                <a:spcPct val="100000"/>
              </a:lnSpc>
              <a:buNone/>
            </a:pPr>
            <a:r>
              <a:rPr lang="en-US" sz="1100" dirty="0">
                <a:latin typeface="Aleo" panose="00000500000000000000" pitchFamily="2" charset="0"/>
              </a:rPr>
              <a:t>-La </a:t>
            </a:r>
            <a:r>
              <a:rPr lang="en-US" sz="1100" dirty="0" err="1">
                <a:latin typeface="Aleo" panose="00000500000000000000" pitchFamily="2" charset="0"/>
              </a:rPr>
              <a:t>productora</a:t>
            </a:r>
            <a:r>
              <a:rPr lang="en-US" sz="1100" dirty="0">
                <a:latin typeface="Aleo" panose="00000500000000000000" pitchFamily="2" charset="0"/>
              </a:rPr>
              <a:t> </a:t>
            </a:r>
            <a:r>
              <a:rPr lang="en-US" sz="1100" dirty="0" err="1">
                <a:latin typeface="Aleo" panose="00000500000000000000" pitchFamily="2" charset="0"/>
              </a:rPr>
              <a:t>Proamagna</a:t>
            </a:r>
            <a:r>
              <a:rPr lang="en-US" sz="1100" dirty="0">
                <a:latin typeface="Aleo" panose="00000500000000000000" pitchFamily="2" charset="0"/>
              </a:rPr>
              <a:t> </a:t>
            </a:r>
            <a:r>
              <a:rPr lang="en-US" sz="1100" dirty="0" err="1">
                <a:latin typeface="Aleo" panose="00000500000000000000" pitchFamily="2" charset="0"/>
              </a:rPr>
              <a:t>realizó</a:t>
            </a:r>
            <a:r>
              <a:rPr lang="en-US" sz="1100" dirty="0">
                <a:latin typeface="Aleo" panose="00000500000000000000" pitchFamily="2" charset="0"/>
              </a:rPr>
              <a:t> la </a:t>
            </a:r>
            <a:r>
              <a:rPr lang="en-US" sz="1100" dirty="0" err="1">
                <a:latin typeface="Aleo" panose="00000500000000000000" pitchFamily="2" charset="0"/>
              </a:rPr>
              <a:t>grabación</a:t>
            </a:r>
            <a:r>
              <a:rPr lang="en-US" sz="1100" dirty="0">
                <a:latin typeface="Aleo" panose="00000500000000000000" pitchFamily="2" charset="0"/>
              </a:rPr>
              <a:t> del </a:t>
            </a:r>
            <a:r>
              <a:rPr lang="en-US" sz="1100" dirty="0" err="1">
                <a:latin typeface="Aleo" panose="00000500000000000000" pitchFamily="2" charset="0"/>
              </a:rPr>
              <a:t>programa</a:t>
            </a:r>
            <a:r>
              <a:rPr lang="en-US" sz="1100" dirty="0">
                <a:latin typeface="Aleo" panose="00000500000000000000" pitchFamily="2" charset="0"/>
              </a:rPr>
              <a:t> ‘Dos parejas y un </a:t>
            </a:r>
            <a:r>
              <a:rPr lang="en-US" sz="1100" dirty="0" err="1">
                <a:latin typeface="Aleo" panose="00000500000000000000" pitchFamily="2" charset="0"/>
              </a:rPr>
              <a:t>destino</a:t>
            </a:r>
            <a:r>
              <a:rPr lang="en-US" sz="1100" dirty="0">
                <a:latin typeface="Aleo" panose="00000500000000000000" pitchFamily="2" charset="0"/>
              </a:rPr>
              <a:t>’ en los </a:t>
            </a:r>
            <a:r>
              <a:rPr lang="en-US" sz="1100" dirty="0" err="1">
                <a:latin typeface="Aleo" panose="00000500000000000000" pitchFamily="2" charset="0"/>
              </a:rPr>
              <a:t>jardines</a:t>
            </a:r>
            <a:r>
              <a:rPr lang="en-US" sz="1100" dirty="0">
                <a:latin typeface="Aleo" panose="00000500000000000000" pitchFamily="2" charset="0"/>
              </a:rPr>
              <a:t> y el Palacio que se </a:t>
            </a:r>
            <a:r>
              <a:rPr lang="en-US" sz="1100" dirty="0" err="1">
                <a:latin typeface="Aleo" panose="00000500000000000000" pitchFamily="2" charset="0"/>
              </a:rPr>
              <a:t>emite</a:t>
            </a:r>
            <a:r>
              <a:rPr lang="en-US" sz="1100" dirty="0">
                <a:latin typeface="Aleo" panose="00000500000000000000" pitchFamily="2" charset="0"/>
              </a:rPr>
              <a:t> en TVE. </a:t>
            </a:r>
            <a:r>
              <a:rPr lang="en-US" sz="1100" dirty="0" err="1">
                <a:latin typeface="Aleo" panose="00000500000000000000" pitchFamily="2" charset="0"/>
              </a:rPr>
              <a:t>Contamos</a:t>
            </a:r>
            <a:r>
              <a:rPr lang="en-US" sz="1100" dirty="0">
                <a:latin typeface="Aleo" panose="00000500000000000000" pitchFamily="2" charset="0"/>
              </a:rPr>
              <a:t> con la </a:t>
            </a:r>
            <a:r>
              <a:rPr lang="en-US" sz="1100" dirty="0" err="1">
                <a:latin typeface="Aleo" panose="00000500000000000000" pitchFamily="2" charset="0"/>
              </a:rPr>
              <a:t>asistencia</a:t>
            </a:r>
            <a:r>
              <a:rPr lang="en-US" sz="1100" dirty="0">
                <a:latin typeface="Aleo" panose="00000500000000000000" pitchFamily="2" charset="0"/>
              </a:rPr>
              <a:t> de Florentino Fernández, Gonzalo Miró, Anne </a:t>
            </a:r>
            <a:r>
              <a:rPr lang="en-US" sz="1100" dirty="0" err="1">
                <a:latin typeface="Aleo" panose="00000500000000000000" pitchFamily="2" charset="0"/>
              </a:rPr>
              <a:t>Igartiburu</a:t>
            </a:r>
            <a:r>
              <a:rPr lang="en-US" sz="1100" dirty="0">
                <a:latin typeface="Aleo" panose="00000500000000000000" pitchFamily="2" charset="0"/>
              </a:rPr>
              <a:t> y María del Monte. La </a:t>
            </a:r>
            <a:r>
              <a:rPr lang="en-US" sz="1100" dirty="0" err="1">
                <a:latin typeface="Aleo" panose="00000500000000000000" pitchFamily="2" charset="0"/>
              </a:rPr>
              <a:t>anfitriona</a:t>
            </a:r>
            <a:r>
              <a:rPr lang="en-US" sz="1100" dirty="0">
                <a:latin typeface="Aleo" panose="00000500000000000000" pitchFamily="2" charset="0"/>
              </a:rPr>
              <a:t> del </a:t>
            </a:r>
            <a:r>
              <a:rPr lang="en-US" sz="1100" dirty="0" err="1">
                <a:latin typeface="Aleo" panose="00000500000000000000" pitchFamily="2" charset="0"/>
              </a:rPr>
              <a:t>programa</a:t>
            </a:r>
            <a:r>
              <a:rPr lang="en-US" sz="1100" dirty="0">
                <a:latin typeface="Aleo" panose="00000500000000000000" pitchFamily="2" charset="0"/>
              </a:rPr>
              <a:t> </a:t>
            </a:r>
            <a:r>
              <a:rPr lang="en-US" sz="1100" dirty="0" err="1">
                <a:latin typeface="Aleo" panose="00000500000000000000" pitchFamily="2" charset="0"/>
              </a:rPr>
              <a:t>fue</a:t>
            </a:r>
            <a:r>
              <a:rPr lang="en-US" sz="1100" dirty="0">
                <a:latin typeface="Aleo" panose="00000500000000000000" pitchFamily="2" charset="0"/>
              </a:rPr>
              <a:t> Rosario Flores.</a:t>
            </a:r>
          </a:p>
          <a:p>
            <a:endParaRPr lang="en-US" sz="10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Marcador de contenido 5" descr="Un grupo de personas en frente de edificio&#10;&#10;Descripción generada automáticamente">
            <a:extLst>
              <a:ext uri="{FF2B5EF4-FFF2-40B4-BE49-F238E27FC236}">
                <a16:creationId xmlns:a16="http://schemas.microsoft.com/office/drawing/2014/main" id="{840321FE-65F2-4A66-9948-15CAB68DDF2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3306" r="12699"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80226217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FAE6E8-1D9E-4905-AAFE-978D33182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C6B094F5-25F8-4F2B-8775-0940B56F2AEB}"/>
              </a:ext>
            </a:extLst>
          </p:cNvPr>
          <p:cNvSpPr>
            <a:spLocks noGrp="1"/>
          </p:cNvSpPr>
          <p:nvPr>
            <p:ph type="title"/>
          </p:nvPr>
        </p:nvSpPr>
        <p:spPr>
          <a:xfrm>
            <a:off x="831317" y="1354819"/>
            <a:ext cx="10361531" cy="2678363"/>
          </a:xfrm>
        </p:spPr>
        <p:txBody>
          <a:bodyPr vert="horz" lIns="91440" tIns="45720" rIns="91440" bIns="45720" rtlCol="0" anchor="b">
            <a:normAutofit/>
          </a:bodyPr>
          <a:lstStyle/>
          <a:p>
            <a:r>
              <a:rPr lang="en-US" sz="7200" b="1" kern="1200" dirty="0">
                <a:solidFill>
                  <a:schemeClr val="bg1"/>
                </a:solidFill>
                <a:latin typeface="+mj-lt"/>
                <a:ea typeface="+mj-ea"/>
                <a:cs typeface="+mj-cs"/>
              </a:rPr>
              <a:t>I.  LOS RECURSOS</a:t>
            </a:r>
          </a:p>
        </p:txBody>
      </p:sp>
      <p:grpSp>
        <p:nvGrpSpPr>
          <p:cNvPr id="20" name="Group 19">
            <a:extLst>
              <a:ext uri="{FF2B5EF4-FFF2-40B4-BE49-F238E27FC236}">
                <a16:creationId xmlns:a16="http://schemas.microsoft.com/office/drawing/2014/main" id="{5F9D1CBF-A219-4C01-85A0-9DF6151EE2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79015" y="0"/>
            <a:ext cx="712985" cy="6858000"/>
            <a:chOff x="11479015" y="0"/>
            <a:chExt cx="712985" cy="6858000"/>
          </a:xfrm>
          <a:effectLst>
            <a:outerShdw blurRad="381000" dist="152400" dir="10800000" algn="ctr" rotWithShape="0">
              <a:schemeClr val="bg1">
                <a:alpha val="10000"/>
              </a:schemeClr>
            </a:outerShdw>
          </a:effectLst>
        </p:grpSpPr>
        <p:sp>
          <p:nvSpPr>
            <p:cNvPr id="32" name="Freeform: Shape 20">
              <a:extLst>
                <a:ext uri="{FF2B5EF4-FFF2-40B4-BE49-F238E27FC236}">
                  <a16:creationId xmlns:a16="http://schemas.microsoft.com/office/drawing/2014/main" id="{D9FC63AB-02B8-4DDD-8778-397188A37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AC0AB7ED-D983-4149-A166-B31B71163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729865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Marcador de contenido 5" descr="Imagen que contiene interior, tabla, espejo, parado&#10;&#10;Descripción generada automáticamente">
            <a:extLst>
              <a:ext uri="{FF2B5EF4-FFF2-40B4-BE49-F238E27FC236}">
                <a16:creationId xmlns:a16="http://schemas.microsoft.com/office/drawing/2014/main" id="{272CC4C2-8560-4719-A0DA-534732B180D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78" t="-2" r="25759"/>
          <a:stretch/>
        </p:blipFill>
        <p:spPr>
          <a:xfrm>
            <a:off x="5722618" y="-480"/>
            <a:ext cx="7383236" cy="6857990"/>
          </a:xfrm>
          <a:prstGeom prst="rect">
            <a:avLst/>
          </a:prstGeom>
        </p:spPr>
      </p:pic>
      <p:sp>
        <p:nvSpPr>
          <p:cNvPr id="15" name="Freeform: Shape 10">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2">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7CA82F2F-7E23-4C58-864E-F4BF93A67F62}"/>
              </a:ext>
            </a:extLst>
          </p:cNvPr>
          <p:cNvSpPr>
            <a:spLocks noGrp="1"/>
          </p:cNvSpPr>
          <p:nvPr>
            <p:ph type="title"/>
          </p:nvPr>
        </p:nvSpPr>
        <p:spPr>
          <a:xfrm>
            <a:off x="804673" y="469782"/>
            <a:ext cx="6179700" cy="654343"/>
          </a:xfrm>
        </p:spPr>
        <p:txBody>
          <a:bodyPr vert="horz" lIns="91440" tIns="45720" rIns="91440" bIns="45720" rtlCol="0" anchor="ctr">
            <a:normAutofit/>
          </a:bodyPr>
          <a:lstStyle/>
          <a:p>
            <a:r>
              <a:rPr lang="en-US" sz="1800" b="1" dirty="0">
                <a:latin typeface="Aleo" panose="00000500000000000000" pitchFamily="2" charset="0"/>
              </a:rPr>
              <a:t>MERCHANDISING </a:t>
            </a:r>
            <a:endParaRPr lang="en-US" sz="1800" b="1" dirty="0"/>
          </a:p>
        </p:txBody>
      </p:sp>
      <p:sp>
        <p:nvSpPr>
          <p:cNvPr id="4" name="Marcador de texto 3">
            <a:extLst>
              <a:ext uri="{FF2B5EF4-FFF2-40B4-BE49-F238E27FC236}">
                <a16:creationId xmlns:a16="http://schemas.microsoft.com/office/drawing/2014/main" id="{F4EA0324-427E-4443-9011-C896AFEC45EE}"/>
              </a:ext>
            </a:extLst>
          </p:cNvPr>
          <p:cNvSpPr>
            <a:spLocks noGrp="1"/>
          </p:cNvSpPr>
          <p:nvPr>
            <p:ph type="body" sz="half" idx="2"/>
          </p:nvPr>
        </p:nvSpPr>
        <p:spPr>
          <a:xfrm>
            <a:off x="804673" y="1082180"/>
            <a:ext cx="4655602" cy="5204516"/>
          </a:xfrm>
        </p:spPr>
        <p:txBody>
          <a:bodyPr vert="horz" lIns="91440" tIns="45720" rIns="91440" bIns="45720" rtlCol="0">
            <a:normAutofit/>
          </a:bodyPr>
          <a:lstStyle/>
          <a:p>
            <a:pPr algn="just">
              <a:lnSpc>
                <a:spcPct val="100000"/>
              </a:lnSpc>
            </a:pPr>
            <a:endParaRPr lang="es-ES" sz="1000" dirty="0">
              <a:latin typeface="Aleo" panose="00000500000000000000" pitchFamily="2" charset="0"/>
            </a:endParaRPr>
          </a:p>
          <a:p>
            <a:pPr algn="just">
              <a:lnSpc>
                <a:spcPct val="100000"/>
              </a:lnSpc>
            </a:pPr>
            <a:r>
              <a:rPr lang="es-ES" sz="1100" dirty="0">
                <a:latin typeface="Aleo" panose="00000500000000000000" pitchFamily="2" charset="0"/>
              </a:rPr>
              <a:t>Durante el ejercicio 2020 se ha mantenido la tienda online y dos puntos de ventas ubicados dentro de las instalaciones. </a:t>
            </a:r>
          </a:p>
          <a:p>
            <a:pPr algn="just">
              <a:lnSpc>
                <a:spcPct val="100000"/>
              </a:lnSpc>
            </a:pPr>
            <a:endParaRPr lang="es-ES" sz="1100" dirty="0">
              <a:latin typeface="Aleo" panose="00000500000000000000" pitchFamily="2" charset="0"/>
            </a:endParaRPr>
          </a:p>
          <a:p>
            <a:pPr algn="just">
              <a:lnSpc>
                <a:spcPct val="100000"/>
              </a:lnSpc>
            </a:pPr>
            <a:r>
              <a:rPr lang="es-ES" sz="1100" dirty="0">
                <a:latin typeface="Aleo" panose="00000500000000000000" pitchFamily="2" charset="0"/>
              </a:rPr>
              <a:t>Hemos mejorado la visualización de la tienda online implementando acciones, tales como la integración en plataformas digitales, con el objetivo de aumentar el número de visitas e incentivar las compras.</a:t>
            </a:r>
          </a:p>
          <a:p>
            <a:pPr algn="just">
              <a:lnSpc>
                <a:spcPct val="100000"/>
              </a:lnSpc>
            </a:pPr>
            <a:endParaRPr lang="es-ES" sz="1100" dirty="0">
              <a:latin typeface="Aleo" panose="00000500000000000000" pitchFamily="2" charset="0"/>
            </a:endParaRPr>
          </a:p>
          <a:p>
            <a:pPr algn="just">
              <a:lnSpc>
                <a:spcPct val="100000"/>
              </a:lnSpc>
            </a:pPr>
            <a:r>
              <a:rPr lang="es-ES" sz="1100" dirty="0">
                <a:latin typeface="Aleo" panose="00000500000000000000" pitchFamily="2" charset="0"/>
              </a:rPr>
              <a:t>Se adjudica mediante Procedimiento Abierto la Contratación de los Servicios de Gestión de las Tiendas. </a:t>
            </a:r>
          </a:p>
          <a:p>
            <a:pPr algn="just">
              <a:lnSpc>
                <a:spcPct val="100000"/>
              </a:lnSpc>
            </a:pPr>
            <a:endParaRPr lang="es-ES" sz="1100" dirty="0">
              <a:latin typeface="Aleo" panose="00000500000000000000" pitchFamily="2" charset="0"/>
            </a:endParaRPr>
          </a:p>
          <a:p>
            <a:pPr algn="just">
              <a:lnSpc>
                <a:spcPct val="100000"/>
              </a:lnSpc>
            </a:pPr>
            <a:r>
              <a:rPr lang="es-ES" sz="1100" dirty="0">
                <a:latin typeface="Aleo" panose="00000500000000000000" pitchFamily="2" charset="0"/>
              </a:rPr>
              <a:t>Los productos más demandados fueron principalmente los de textil seguido de complementos, marroquinería, papelería y multimedia, siendo los meses del año con más volumen de venta febrero y agosto, teniendo en cuenta que de marzo a junio las instalaciones permanecieron cerradas al público.</a:t>
            </a:r>
          </a:p>
          <a:p>
            <a:pPr algn="just">
              <a:lnSpc>
                <a:spcPct val="100000"/>
              </a:lnSpc>
            </a:pPr>
            <a:endParaRPr lang="es-ES" sz="1100" dirty="0">
              <a:latin typeface="Aleo" panose="00000500000000000000" pitchFamily="2" charset="0"/>
            </a:endParaRPr>
          </a:p>
          <a:p>
            <a:pPr algn="just">
              <a:lnSpc>
                <a:spcPct val="100000"/>
              </a:lnSpc>
            </a:pPr>
            <a:r>
              <a:rPr lang="es-ES" sz="1100" dirty="0">
                <a:latin typeface="Aleo" panose="00000500000000000000" pitchFamily="2" charset="0"/>
              </a:rPr>
              <a:t>Por otra parte, añadir que a lo largo del año se ha incrementado en dos las referencias de productos de nuestra marca.</a:t>
            </a:r>
          </a:p>
          <a:p>
            <a:endParaRPr lang="en-US" sz="2000" dirty="0"/>
          </a:p>
        </p:txBody>
      </p:sp>
    </p:spTree>
    <p:extLst>
      <p:ext uri="{BB962C8B-B14F-4D97-AF65-F5344CB8AC3E}">
        <p14:creationId xmlns:p14="http://schemas.microsoft.com/office/powerpoint/2010/main" val="126434319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arcador de contenido 9" descr="Una sala de estar&#10;&#10;Descripción generada automáticamente">
            <a:extLst>
              <a:ext uri="{FF2B5EF4-FFF2-40B4-BE49-F238E27FC236}">
                <a16:creationId xmlns:a16="http://schemas.microsoft.com/office/drawing/2014/main" id="{B7A573DF-3BCF-4DF1-A1A0-EEF096301B96}"/>
              </a:ext>
            </a:extLst>
          </p:cNvPr>
          <p:cNvPicPr>
            <a:picLocks noGrp="1" noChangeAspect="1"/>
          </p:cNvPicPr>
          <p:nvPr>
            <p:ph sz="half" idx="2"/>
          </p:nvPr>
        </p:nvPicPr>
        <p:blipFill rotWithShape="1">
          <a:blip r:embed="rId2">
            <a:alphaModFix amt="35000"/>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2" name="Título 1">
            <a:extLst>
              <a:ext uri="{FF2B5EF4-FFF2-40B4-BE49-F238E27FC236}">
                <a16:creationId xmlns:a16="http://schemas.microsoft.com/office/drawing/2014/main" id="{7D7008B9-E894-4D60-8A46-056B30384799}"/>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1800" b="1" dirty="0">
                <a:solidFill>
                  <a:srgbClr val="FFFFFF"/>
                </a:solidFill>
                <a:latin typeface="Aleo" panose="00000500000000000000" pitchFamily="2" charset="0"/>
              </a:rPr>
              <a:t>EL CENTRO DE DOCUMENTACIÓN</a:t>
            </a:r>
          </a:p>
        </p:txBody>
      </p:sp>
      <p:sp>
        <p:nvSpPr>
          <p:cNvPr id="5" name="Marcador de contenido 4">
            <a:extLst>
              <a:ext uri="{FF2B5EF4-FFF2-40B4-BE49-F238E27FC236}">
                <a16:creationId xmlns:a16="http://schemas.microsoft.com/office/drawing/2014/main" id="{7421E007-CDE7-47F9-819E-E5678D45FC39}"/>
              </a:ext>
            </a:extLst>
          </p:cNvPr>
          <p:cNvSpPr>
            <a:spLocks noGrp="1"/>
          </p:cNvSpPr>
          <p:nvPr>
            <p:ph sz="half" idx="1"/>
          </p:nvPr>
        </p:nvSpPr>
        <p:spPr>
          <a:xfrm>
            <a:off x="838200" y="1564368"/>
            <a:ext cx="10515600" cy="2279844"/>
          </a:xfrm>
        </p:spPr>
        <p:txBody>
          <a:bodyPr vert="horz" lIns="91440" tIns="45720" rIns="91440" bIns="45720" rtlCol="0">
            <a:normAutofit/>
          </a:bodyPr>
          <a:lstStyle/>
          <a:p>
            <a:pPr marL="0" indent="0" algn="just">
              <a:buNone/>
            </a:pPr>
            <a:r>
              <a:rPr lang="en-US" sz="1100" dirty="0">
                <a:solidFill>
                  <a:srgbClr val="FFFFFF"/>
                </a:solidFill>
                <a:latin typeface="Aleo" panose="00000500000000000000" pitchFamily="2" charset="0"/>
              </a:rPr>
              <a:t>La </a:t>
            </a:r>
            <a:r>
              <a:rPr lang="en-US" sz="1100" dirty="0" err="1">
                <a:solidFill>
                  <a:srgbClr val="FFFFFF"/>
                </a:solidFill>
                <a:latin typeface="Aleo" panose="00000500000000000000" pitchFamily="2" charset="0"/>
              </a:rPr>
              <a:t>actividad</a:t>
            </a:r>
            <a:r>
              <a:rPr lang="en-US" sz="1100" dirty="0">
                <a:solidFill>
                  <a:srgbClr val="FFFFFF"/>
                </a:solidFill>
                <a:latin typeface="Aleo" panose="00000500000000000000" pitchFamily="2" charset="0"/>
              </a:rPr>
              <a:t> del Centro de Documentación </a:t>
            </a:r>
            <a:r>
              <a:rPr lang="en-US" sz="1100" dirty="0" err="1">
                <a:solidFill>
                  <a:srgbClr val="FFFFFF"/>
                </a:solidFill>
                <a:latin typeface="Aleo" panose="00000500000000000000" pitchFamily="2" charset="0"/>
              </a:rPr>
              <a:t>está</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ligada</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principalmente</a:t>
            </a:r>
            <a:r>
              <a:rPr lang="en-US" sz="1100" dirty="0">
                <a:solidFill>
                  <a:srgbClr val="FFFFFF"/>
                </a:solidFill>
                <a:latin typeface="Aleo" panose="00000500000000000000" pitchFamily="2" charset="0"/>
              </a:rPr>
              <a:t> a la </a:t>
            </a:r>
            <a:r>
              <a:rPr lang="en-US" sz="1100" dirty="0" err="1">
                <a:solidFill>
                  <a:srgbClr val="FFFFFF"/>
                </a:solidFill>
                <a:latin typeface="Aleo" panose="00000500000000000000" pitchFamily="2" charset="0"/>
              </a:rPr>
              <a:t>prestación</a:t>
            </a:r>
            <a:r>
              <a:rPr lang="en-US" sz="1100" dirty="0">
                <a:solidFill>
                  <a:srgbClr val="FFFFFF"/>
                </a:solidFill>
                <a:latin typeface="Aleo" panose="00000500000000000000" pitchFamily="2" charset="0"/>
              </a:rPr>
              <a:t> de </a:t>
            </a:r>
            <a:r>
              <a:rPr lang="en-US" sz="1100" dirty="0" err="1">
                <a:solidFill>
                  <a:srgbClr val="FFFFFF"/>
                </a:solidFill>
                <a:latin typeface="Aleo" panose="00000500000000000000" pitchFamily="2" charset="0"/>
              </a:rPr>
              <a:t>servicios</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relacionados</a:t>
            </a:r>
            <a:r>
              <a:rPr lang="en-US" sz="1100" dirty="0">
                <a:solidFill>
                  <a:srgbClr val="FFFFFF"/>
                </a:solidFill>
                <a:latin typeface="Aleo" panose="00000500000000000000" pitchFamily="2" charset="0"/>
              </a:rPr>
              <a:t> con la </a:t>
            </a:r>
            <a:r>
              <a:rPr lang="en-US" sz="1100" dirty="0" err="1">
                <a:solidFill>
                  <a:srgbClr val="FFFFFF"/>
                </a:solidFill>
                <a:latin typeface="Aleo" panose="00000500000000000000" pitchFamily="2" charset="0"/>
              </a:rPr>
              <a:t>formación</a:t>
            </a:r>
            <a:r>
              <a:rPr lang="en-US" sz="1100" dirty="0">
                <a:solidFill>
                  <a:srgbClr val="FFFFFF"/>
                </a:solidFill>
                <a:latin typeface="Aleo" panose="00000500000000000000" pitchFamily="2" charset="0"/>
              </a:rPr>
              <a:t> dentro de la </a:t>
            </a:r>
            <a:r>
              <a:rPr lang="en-US" sz="1100" dirty="0" err="1">
                <a:solidFill>
                  <a:srgbClr val="FFFFFF"/>
                </a:solidFill>
                <a:latin typeface="Aleo" panose="00000500000000000000" pitchFamily="2" charset="0"/>
              </a:rPr>
              <a:t>propia</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Institución</a:t>
            </a:r>
            <a:r>
              <a:rPr lang="en-US" sz="1100" dirty="0">
                <a:solidFill>
                  <a:srgbClr val="FFFFFF"/>
                </a:solidFill>
                <a:latin typeface="Aleo" panose="00000500000000000000" pitchFamily="2" charset="0"/>
              </a:rPr>
              <a:t>. En </a:t>
            </a:r>
            <a:r>
              <a:rPr lang="en-US" sz="1100" dirty="0" err="1">
                <a:solidFill>
                  <a:srgbClr val="FFFFFF"/>
                </a:solidFill>
                <a:latin typeface="Aleo" panose="00000500000000000000" pitchFamily="2" charset="0"/>
              </a:rPr>
              <a:t>este</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sentido</a:t>
            </a:r>
            <a:r>
              <a:rPr lang="en-US" sz="1100" dirty="0">
                <a:solidFill>
                  <a:srgbClr val="FFFFFF"/>
                </a:solidFill>
                <a:latin typeface="Aleo" panose="00000500000000000000" pitchFamily="2" charset="0"/>
              </a:rPr>
              <a:t> se </a:t>
            </a:r>
            <a:r>
              <a:rPr lang="en-US" sz="1100" dirty="0" err="1">
                <a:solidFill>
                  <a:srgbClr val="FFFFFF"/>
                </a:solidFill>
                <a:latin typeface="Aleo" panose="00000500000000000000" pitchFamily="2" charset="0"/>
              </a:rPr>
              <a:t>ofrecen</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servicios</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personalizados</a:t>
            </a:r>
            <a:r>
              <a:rPr lang="en-US" sz="1100" dirty="0">
                <a:solidFill>
                  <a:srgbClr val="FFFFFF"/>
                </a:solidFill>
                <a:latin typeface="Aleo" panose="00000500000000000000" pitchFamily="2" charset="0"/>
              </a:rPr>
              <a:t> al </a:t>
            </a:r>
            <a:r>
              <a:rPr lang="en-US" sz="1100" dirty="0" err="1">
                <a:solidFill>
                  <a:srgbClr val="FFFFFF"/>
                </a:solidFill>
                <a:latin typeface="Aleo" panose="00000500000000000000" pitchFamily="2" charset="0"/>
              </a:rPr>
              <a:t>colectivo</a:t>
            </a:r>
            <a:r>
              <a:rPr lang="en-US" sz="1100" dirty="0">
                <a:solidFill>
                  <a:srgbClr val="FFFFFF"/>
                </a:solidFill>
                <a:latin typeface="Aleo" panose="00000500000000000000" pitchFamily="2" charset="0"/>
              </a:rPr>
              <a:t> de </a:t>
            </a:r>
            <a:r>
              <a:rPr lang="en-US" sz="1100" dirty="0" err="1">
                <a:solidFill>
                  <a:srgbClr val="FFFFFF"/>
                </a:solidFill>
                <a:latin typeface="Aleo" panose="00000500000000000000" pitchFamily="2" charset="0"/>
              </a:rPr>
              <a:t>profesores</a:t>
            </a:r>
            <a:r>
              <a:rPr lang="en-US" sz="1100" dirty="0">
                <a:solidFill>
                  <a:srgbClr val="FFFFFF"/>
                </a:solidFill>
                <a:latin typeface="Aleo" panose="00000500000000000000" pitchFamily="2" charset="0"/>
              </a:rPr>
              <a:t> y </a:t>
            </a:r>
            <a:r>
              <a:rPr lang="en-US" sz="1100" dirty="0" err="1">
                <a:solidFill>
                  <a:srgbClr val="FFFFFF"/>
                </a:solidFill>
                <a:latin typeface="Aleo" panose="00000500000000000000" pitchFamily="2" charset="0"/>
              </a:rPr>
              <a:t>alumnos</a:t>
            </a:r>
            <a:r>
              <a:rPr lang="en-US" sz="1100" dirty="0">
                <a:solidFill>
                  <a:srgbClr val="FFFFFF"/>
                </a:solidFill>
                <a:latin typeface="Aleo" panose="00000500000000000000" pitchFamily="2" charset="0"/>
              </a:rPr>
              <a:t>.</a:t>
            </a:r>
          </a:p>
          <a:p>
            <a:pPr marL="0" algn="just"/>
            <a:endParaRPr lang="en-US" sz="1100" dirty="0">
              <a:solidFill>
                <a:srgbClr val="FFFFFF"/>
              </a:solidFill>
              <a:latin typeface="Aleo" panose="00000500000000000000" pitchFamily="2" charset="0"/>
            </a:endParaRPr>
          </a:p>
          <a:p>
            <a:pPr marL="0" indent="0" algn="just">
              <a:buNone/>
            </a:pPr>
            <a:r>
              <a:rPr lang="en-US" sz="1100" dirty="0">
                <a:solidFill>
                  <a:srgbClr val="FFFFFF"/>
                </a:solidFill>
                <a:latin typeface="Aleo" panose="00000500000000000000" pitchFamily="2" charset="0"/>
              </a:rPr>
              <a:t>En </a:t>
            </a:r>
            <a:r>
              <a:rPr lang="en-US" sz="1100" dirty="0" err="1">
                <a:solidFill>
                  <a:srgbClr val="FFFFFF"/>
                </a:solidFill>
                <a:latin typeface="Aleo" panose="00000500000000000000" pitchFamily="2" charset="0"/>
              </a:rPr>
              <a:t>relación</a:t>
            </a:r>
            <a:r>
              <a:rPr lang="en-US" sz="1100" dirty="0">
                <a:solidFill>
                  <a:srgbClr val="FFFFFF"/>
                </a:solidFill>
                <a:latin typeface="Aleo" panose="00000500000000000000" pitchFamily="2" charset="0"/>
              </a:rPr>
              <a:t> a </a:t>
            </a:r>
            <a:r>
              <a:rPr lang="en-US" sz="1100" dirty="0" err="1">
                <a:solidFill>
                  <a:srgbClr val="FFFFFF"/>
                </a:solidFill>
                <a:latin typeface="Aleo" panose="00000500000000000000" pitchFamily="2" charset="0"/>
              </a:rPr>
              <a:t>otra</a:t>
            </a:r>
            <a:r>
              <a:rPr lang="en-US" sz="1100" dirty="0">
                <a:solidFill>
                  <a:srgbClr val="FFFFFF"/>
                </a:solidFill>
                <a:latin typeface="Aleo" panose="00000500000000000000" pitchFamily="2" charset="0"/>
              </a:rPr>
              <a:t> de las </a:t>
            </a:r>
            <a:r>
              <a:rPr lang="en-US" sz="1100" dirty="0" err="1">
                <a:solidFill>
                  <a:srgbClr val="FFFFFF"/>
                </a:solidFill>
                <a:latin typeface="Aleo" panose="00000500000000000000" pitchFamily="2" charset="0"/>
              </a:rPr>
              <a:t>líneas</a:t>
            </a:r>
            <a:r>
              <a:rPr lang="en-US" sz="1100" dirty="0">
                <a:solidFill>
                  <a:srgbClr val="FFFFFF"/>
                </a:solidFill>
                <a:latin typeface="Aleo" panose="00000500000000000000" pitchFamily="2" charset="0"/>
              </a:rPr>
              <a:t> de </a:t>
            </a:r>
            <a:r>
              <a:rPr lang="en-US" sz="1100" dirty="0" err="1">
                <a:solidFill>
                  <a:srgbClr val="FFFFFF"/>
                </a:solidFill>
                <a:latin typeface="Aleo" panose="00000500000000000000" pitchFamily="2" charset="0"/>
              </a:rPr>
              <a:t>actividad</a:t>
            </a:r>
            <a:r>
              <a:rPr lang="en-US" sz="1100" dirty="0">
                <a:solidFill>
                  <a:srgbClr val="FFFFFF"/>
                </a:solidFill>
                <a:latin typeface="Aleo" panose="00000500000000000000" pitchFamily="2" charset="0"/>
              </a:rPr>
              <a:t> del </a:t>
            </a:r>
            <a:r>
              <a:rPr lang="en-US" sz="1100" dirty="0" err="1">
                <a:solidFill>
                  <a:srgbClr val="FFFFFF"/>
                </a:solidFill>
                <a:latin typeface="Aleo" panose="00000500000000000000" pitchFamily="2" charset="0"/>
              </a:rPr>
              <a:t>centro</a:t>
            </a:r>
            <a:r>
              <a:rPr lang="en-US" sz="1100" dirty="0">
                <a:solidFill>
                  <a:srgbClr val="FFFFFF"/>
                </a:solidFill>
                <a:latin typeface="Aleo" panose="00000500000000000000" pitchFamily="2" charset="0"/>
              </a:rPr>
              <a:t>, el </a:t>
            </a:r>
            <a:r>
              <a:rPr lang="en-US" sz="1100" dirty="0" err="1">
                <a:solidFill>
                  <a:srgbClr val="FFFFFF"/>
                </a:solidFill>
                <a:latin typeface="Aleo" panose="00000500000000000000" pitchFamily="2" charset="0"/>
              </a:rPr>
              <a:t>fomento</a:t>
            </a:r>
            <a:r>
              <a:rPr lang="en-US" sz="1100" dirty="0">
                <a:solidFill>
                  <a:srgbClr val="FFFFFF"/>
                </a:solidFill>
                <a:latin typeface="Aleo" panose="00000500000000000000" pitchFamily="2" charset="0"/>
              </a:rPr>
              <a:t> de la </a:t>
            </a:r>
            <a:r>
              <a:rPr lang="en-US" sz="1100" dirty="0" err="1">
                <a:solidFill>
                  <a:srgbClr val="FFFFFF"/>
                </a:solidFill>
                <a:latin typeface="Aleo" panose="00000500000000000000" pitchFamily="2" charset="0"/>
              </a:rPr>
              <a:t>investigación</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especializada</a:t>
            </a:r>
            <a:r>
              <a:rPr lang="en-US" sz="1100" dirty="0">
                <a:solidFill>
                  <a:srgbClr val="FFFFFF"/>
                </a:solidFill>
                <a:latin typeface="Aleo" panose="00000500000000000000" pitchFamily="2" charset="0"/>
              </a:rPr>
              <a:t> en el </a:t>
            </a:r>
            <a:r>
              <a:rPr lang="en-US" sz="1100" dirty="0" err="1">
                <a:solidFill>
                  <a:srgbClr val="FFFFFF"/>
                </a:solidFill>
                <a:latin typeface="Aleo" panose="00000500000000000000" pitchFamily="2" charset="0"/>
              </a:rPr>
              <a:t>mundo</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ecuestre</a:t>
            </a:r>
            <a:r>
              <a:rPr lang="en-US" sz="1100" dirty="0">
                <a:solidFill>
                  <a:srgbClr val="FFFFFF"/>
                </a:solidFill>
                <a:latin typeface="Aleo" panose="00000500000000000000" pitchFamily="2" charset="0"/>
              </a:rPr>
              <a:t> se </a:t>
            </a:r>
            <a:r>
              <a:rPr lang="en-US" sz="1100" dirty="0" err="1">
                <a:solidFill>
                  <a:srgbClr val="FFFFFF"/>
                </a:solidFill>
                <a:latin typeface="Aleo" panose="00000500000000000000" pitchFamily="2" charset="0"/>
              </a:rPr>
              <a:t>cuenta</a:t>
            </a:r>
            <a:r>
              <a:rPr lang="en-US" sz="1100" dirty="0">
                <a:solidFill>
                  <a:srgbClr val="FFFFFF"/>
                </a:solidFill>
                <a:latin typeface="Aleo" panose="00000500000000000000" pitchFamily="2" charset="0"/>
              </a:rPr>
              <a:t> con una </a:t>
            </a:r>
            <a:r>
              <a:rPr lang="en-US" sz="1100" dirty="0" err="1">
                <a:solidFill>
                  <a:srgbClr val="FFFFFF"/>
                </a:solidFill>
                <a:latin typeface="Aleo" panose="00000500000000000000" pitchFamily="2" charset="0"/>
              </a:rPr>
              <a:t>serie</a:t>
            </a:r>
            <a:r>
              <a:rPr lang="en-US" sz="1100" dirty="0">
                <a:solidFill>
                  <a:srgbClr val="FFFFFF"/>
                </a:solidFill>
                <a:latin typeface="Aleo" panose="00000500000000000000" pitchFamily="2" charset="0"/>
              </a:rPr>
              <a:t> de </a:t>
            </a:r>
            <a:r>
              <a:rPr lang="en-US" sz="1100" dirty="0" err="1">
                <a:solidFill>
                  <a:srgbClr val="FFFFFF"/>
                </a:solidFill>
                <a:latin typeface="Aleo" panose="00000500000000000000" pitchFamily="2" charset="0"/>
              </a:rPr>
              <a:t>iniciativas</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encaminadas</a:t>
            </a:r>
            <a:r>
              <a:rPr lang="en-US" sz="1100" dirty="0">
                <a:solidFill>
                  <a:srgbClr val="FFFFFF"/>
                </a:solidFill>
                <a:latin typeface="Aleo" panose="00000500000000000000" pitchFamily="2" charset="0"/>
              </a:rPr>
              <a:t> a </a:t>
            </a:r>
            <a:r>
              <a:rPr lang="en-US" sz="1100" dirty="0" err="1">
                <a:solidFill>
                  <a:srgbClr val="FFFFFF"/>
                </a:solidFill>
                <a:latin typeface="Aleo" panose="00000500000000000000" pitchFamily="2" charset="0"/>
              </a:rPr>
              <a:t>favorecer</a:t>
            </a:r>
            <a:r>
              <a:rPr lang="en-US" sz="1100" dirty="0">
                <a:solidFill>
                  <a:srgbClr val="FFFFFF"/>
                </a:solidFill>
                <a:latin typeface="Aleo" panose="00000500000000000000" pitchFamily="2" charset="0"/>
              </a:rPr>
              <a:t> la </a:t>
            </a:r>
            <a:r>
              <a:rPr lang="en-US" sz="1100" dirty="0" err="1">
                <a:solidFill>
                  <a:srgbClr val="FFFFFF"/>
                </a:solidFill>
                <a:latin typeface="Aleo" panose="00000500000000000000" pitchFamily="2" charset="0"/>
              </a:rPr>
              <a:t>apertura</a:t>
            </a:r>
            <a:r>
              <a:rPr lang="en-US" sz="1100" dirty="0">
                <a:solidFill>
                  <a:srgbClr val="FFFFFF"/>
                </a:solidFill>
                <a:latin typeface="Aleo" panose="00000500000000000000" pitchFamily="2" charset="0"/>
              </a:rPr>
              <a:t> al exterior de los </a:t>
            </a:r>
            <a:r>
              <a:rPr lang="en-US" sz="1100" dirty="0" err="1">
                <a:solidFill>
                  <a:srgbClr val="FFFFFF"/>
                </a:solidFill>
                <a:latin typeface="Aleo" panose="00000500000000000000" pitchFamily="2" charset="0"/>
              </a:rPr>
              <a:t>servicios</a:t>
            </a:r>
            <a:r>
              <a:rPr lang="en-US" sz="1100" dirty="0">
                <a:solidFill>
                  <a:srgbClr val="FFFFFF"/>
                </a:solidFill>
                <a:latin typeface="Aleo" panose="00000500000000000000" pitchFamily="2" charset="0"/>
              </a:rPr>
              <a:t>. El </a:t>
            </a:r>
            <a:r>
              <a:rPr lang="en-US" sz="1100" dirty="0" err="1">
                <a:solidFill>
                  <a:srgbClr val="FFFFFF"/>
                </a:solidFill>
                <a:latin typeface="Aleo" panose="00000500000000000000" pitchFamily="2" charset="0"/>
              </a:rPr>
              <a:t>centro</a:t>
            </a:r>
            <a:r>
              <a:rPr lang="en-US" sz="1100" dirty="0">
                <a:solidFill>
                  <a:srgbClr val="FFFFFF"/>
                </a:solidFill>
                <a:latin typeface="Aleo" panose="00000500000000000000" pitchFamily="2" charset="0"/>
              </a:rPr>
              <a:t> de Documentación </a:t>
            </a:r>
            <a:r>
              <a:rPr lang="en-US" sz="1100" dirty="0" err="1">
                <a:solidFill>
                  <a:srgbClr val="FFFFFF"/>
                </a:solidFill>
                <a:latin typeface="Aleo" panose="00000500000000000000" pitchFamily="2" charset="0"/>
              </a:rPr>
              <a:t>Ecuestre</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pertenece</a:t>
            </a:r>
            <a:r>
              <a:rPr lang="en-US" sz="1100" dirty="0">
                <a:solidFill>
                  <a:srgbClr val="FFFFFF"/>
                </a:solidFill>
                <a:latin typeface="Aleo" panose="00000500000000000000" pitchFamily="2" charset="0"/>
              </a:rPr>
              <a:t> a la Red de </a:t>
            </a:r>
            <a:r>
              <a:rPr lang="en-US" sz="1100" dirty="0" err="1">
                <a:solidFill>
                  <a:srgbClr val="FFFFFF"/>
                </a:solidFill>
                <a:latin typeface="Aleo" panose="00000500000000000000" pitchFamily="2" charset="0"/>
              </a:rPr>
              <a:t>Información</a:t>
            </a:r>
            <a:r>
              <a:rPr lang="en-US" sz="1100" dirty="0">
                <a:solidFill>
                  <a:srgbClr val="FFFFFF"/>
                </a:solidFill>
                <a:latin typeface="Aleo" panose="00000500000000000000" pitchFamily="2" charset="0"/>
              </a:rPr>
              <a:t> y Documentación </a:t>
            </a:r>
            <a:r>
              <a:rPr lang="en-US" sz="1100" dirty="0" err="1">
                <a:solidFill>
                  <a:srgbClr val="FFFFFF"/>
                </a:solidFill>
                <a:latin typeface="Aleo" panose="00000500000000000000" pitchFamily="2" charset="0"/>
              </a:rPr>
              <a:t>Especializada</a:t>
            </a:r>
            <a:r>
              <a:rPr lang="en-US" sz="1100" dirty="0">
                <a:solidFill>
                  <a:srgbClr val="FFFFFF"/>
                </a:solidFill>
                <a:latin typeface="Aleo" panose="00000500000000000000" pitchFamily="2" charset="0"/>
              </a:rPr>
              <a:t> de la </a:t>
            </a:r>
            <a:r>
              <a:rPr lang="en-US" sz="1100" dirty="0" err="1">
                <a:solidFill>
                  <a:srgbClr val="FFFFFF"/>
                </a:solidFill>
                <a:latin typeface="Aleo" panose="00000500000000000000" pitchFamily="2" charset="0"/>
              </a:rPr>
              <a:t>Consejería</a:t>
            </a:r>
            <a:r>
              <a:rPr lang="en-US" sz="1100" dirty="0">
                <a:solidFill>
                  <a:srgbClr val="FFFFFF"/>
                </a:solidFill>
                <a:latin typeface="Aleo" panose="00000500000000000000" pitchFamily="2" charset="0"/>
              </a:rPr>
              <a:t> de Turismo y </a:t>
            </a:r>
            <a:r>
              <a:rPr lang="en-US" sz="1100" dirty="0" err="1">
                <a:solidFill>
                  <a:srgbClr val="FFFFFF"/>
                </a:solidFill>
                <a:latin typeface="Aleo" panose="00000500000000000000" pitchFamily="2" charset="0"/>
              </a:rPr>
              <a:t>también</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está</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integrado</a:t>
            </a:r>
            <a:r>
              <a:rPr lang="en-US" sz="1100" dirty="0">
                <a:solidFill>
                  <a:srgbClr val="FFFFFF"/>
                </a:solidFill>
                <a:latin typeface="Aleo" panose="00000500000000000000" pitchFamily="2" charset="0"/>
              </a:rPr>
              <a:t> en la Red Idea o Red de </a:t>
            </a:r>
            <a:r>
              <a:rPr lang="en-US" sz="1100" dirty="0" err="1">
                <a:solidFill>
                  <a:srgbClr val="FFFFFF"/>
                </a:solidFill>
                <a:latin typeface="Aleo" panose="00000500000000000000" pitchFamily="2" charset="0"/>
              </a:rPr>
              <a:t>Centros</a:t>
            </a:r>
            <a:r>
              <a:rPr lang="en-US" sz="1100" dirty="0">
                <a:solidFill>
                  <a:srgbClr val="FFFFFF"/>
                </a:solidFill>
                <a:latin typeface="Aleo" panose="00000500000000000000" pitchFamily="2" charset="0"/>
              </a:rPr>
              <a:t> de Documentación y </a:t>
            </a:r>
            <a:r>
              <a:rPr lang="en-US" sz="1100" dirty="0" err="1">
                <a:solidFill>
                  <a:srgbClr val="FFFFFF"/>
                </a:solidFill>
                <a:latin typeface="Aleo" panose="00000500000000000000" pitchFamily="2" charset="0"/>
              </a:rPr>
              <a:t>Bibliotecas</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Especializadas</a:t>
            </a:r>
            <a:r>
              <a:rPr lang="en-US" sz="1100" dirty="0">
                <a:solidFill>
                  <a:srgbClr val="FFFFFF"/>
                </a:solidFill>
                <a:latin typeface="Aleo" panose="00000500000000000000" pitchFamily="2" charset="0"/>
              </a:rPr>
              <a:t> de Andalucía y </a:t>
            </a:r>
            <a:r>
              <a:rPr lang="en-US" sz="1100" dirty="0" err="1">
                <a:solidFill>
                  <a:srgbClr val="FFFFFF"/>
                </a:solidFill>
                <a:latin typeface="Aleo" panose="00000500000000000000" pitchFamily="2" charset="0"/>
              </a:rPr>
              <a:t>comparte</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catálogo</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automatizado</a:t>
            </a:r>
            <a:r>
              <a:rPr lang="en-US" sz="1100" dirty="0">
                <a:solidFill>
                  <a:srgbClr val="FFFFFF"/>
                </a:solidFill>
                <a:latin typeface="Aleo" panose="00000500000000000000" pitchFamily="2" charset="0"/>
              </a:rPr>
              <a:t> con el resto de los </a:t>
            </a:r>
            <a:r>
              <a:rPr lang="en-US" sz="1100" dirty="0" err="1">
                <a:solidFill>
                  <a:srgbClr val="FFFFFF"/>
                </a:solidFill>
                <a:latin typeface="Aleo" panose="00000500000000000000" pitchFamily="2" charset="0"/>
              </a:rPr>
              <a:t>centros</a:t>
            </a:r>
            <a:r>
              <a:rPr lang="en-US" sz="1100" dirty="0">
                <a:solidFill>
                  <a:srgbClr val="FFFFFF"/>
                </a:solidFill>
                <a:latin typeface="Aleo" panose="00000500000000000000" pitchFamily="2" charset="0"/>
              </a:rPr>
              <a:t> de la red, </a:t>
            </a:r>
            <a:r>
              <a:rPr lang="en-US" sz="1100" dirty="0" err="1">
                <a:solidFill>
                  <a:srgbClr val="FFFFFF"/>
                </a:solidFill>
                <a:latin typeface="Aleo" panose="00000500000000000000" pitchFamily="2" charset="0"/>
              </a:rPr>
              <a:t>incidiendo</a:t>
            </a:r>
            <a:r>
              <a:rPr lang="en-US" sz="1100" dirty="0">
                <a:solidFill>
                  <a:srgbClr val="FFFFFF"/>
                </a:solidFill>
                <a:latin typeface="Aleo" panose="00000500000000000000" pitchFamily="2" charset="0"/>
              </a:rPr>
              <a:t> en el </a:t>
            </a:r>
            <a:r>
              <a:rPr lang="en-US" sz="1100" dirty="0" err="1">
                <a:solidFill>
                  <a:srgbClr val="FFFFFF"/>
                </a:solidFill>
                <a:latin typeface="Aleo" panose="00000500000000000000" pitchFamily="2" charset="0"/>
              </a:rPr>
              <a:t>posicionamiento</a:t>
            </a:r>
            <a:r>
              <a:rPr lang="en-US" sz="1100" dirty="0">
                <a:solidFill>
                  <a:srgbClr val="FFFFFF"/>
                </a:solidFill>
                <a:latin typeface="Aleo" panose="00000500000000000000" pitchFamily="2" charset="0"/>
              </a:rPr>
              <a:t> del </a:t>
            </a:r>
            <a:r>
              <a:rPr lang="en-US" sz="1100" dirty="0" err="1">
                <a:solidFill>
                  <a:srgbClr val="FFFFFF"/>
                </a:solidFill>
                <a:latin typeface="Aleo" panose="00000500000000000000" pitchFamily="2" charset="0"/>
              </a:rPr>
              <a:t>centro</a:t>
            </a:r>
            <a:r>
              <a:rPr lang="en-US" sz="1100" dirty="0">
                <a:solidFill>
                  <a:srgbClr val="FFFFFF"/>
                </a:solidFill>
                <a:latin typeface="Aleo" panose="00000500000000000000" pitchFamily="2" charset="0"/>
              </a:rPr>
              <a:t> en el </a:t>
            </a:r>
            <a:r>
              <a:rPr lang="en-US" sz="1100" dirty="0" err="1">
                <a:solidFill>
                  <a:srgbClr val="FFFFFF"/>
                </a:solidFill>
                <a:latin typeface="Aleo" panose="00000500000000000000" pitchFamily="2" charset="0"/>
              </a:rPr>
              <a:t>entorno</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profesional</a:t>
            </a:r>
            <a:r>
              <a:rPr lang="en-US" sz="1100" dirty="0">
                <a:solidFill>
                  <a:srgbClr val="FFFFFF"/>
                </a:solidFill>
                <a:latin typeface="Aleo" panose="00000500000000000000" pitchFamily="2" charset="0"/>
              </a:rPr>
              <a:t>. </a:t>
            </a:r>
          </a:p>
          <a:p>
            <a:pPr marL="0" algn="just"/>
            <a:endParaRPr lang="en-US" sz="1100" dirty="0">
              <a:solidFill>
                <a:srgbClr val="FFFFFF"/>
              </a:solidFill>
              <a:latin typeface="Aleo" panose="00000500000000000000" pitchFamily="2" charset="0"/>
            </a:endParaRPr>
          </a:p>
          <a:p>
            <a:pPr marL="0" indent="0" algn="just">
              <a:buNone/>
            </a:pPr>
            <a:r>
              <a:rPr lang="en-US" sz="1100" dirty="0">
                <a:solidFill>
                  <a:srgbClr val="FFFFFF"/>
                </a:solidFill>
                <a:latin typeface="Aleo" panose="00000500000000000000" pitchFamily="2" charset="0"/>
              </a:rPr>
              <a:t>En el Centro se </a:t>
            </a:r>
            <a:r>
              <a:rPr lang="en-US" sz="1100" dirty="0" err="1">
                <a:solidFill>
                  <a:srgbClr val="FFFFFF"/>
                </a:solidFill>
                <a:latin typeface="Aleo" panose="00000500000000000000" pitchFamily="2" charset="0"/>
              </a:rPr>
              <a:t>trabaja</a:t>
            </a:r>
            <a:r>
              <a:rPr lang="en-US" sz="1100" dirty="0">
                <a:solidFill>
                  <a:srgbClr val="FFFFFF"/>
                </a:solidFill>
                <a:latin typeface="Aleo" panose="00000500000000000000" pitchFamily="2" charset="0"/>
              </a:rPr>
              <a:t> en la </a:t>
            </a:r>
            <a:r>
              <a:rPr lang="en-US" sz="1100" dirty="0" err="1">
                <a:solidFill>
                  <a:srgbClr val="FFFFFF"/>
                </a:solidFill>
                <a:latin typeface="Aleo" panose="00000500000000000000" pitchFamily="2" charset="0"/>
              </a:rPr>
              <a:t>búsqueda</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selección</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análisis</a:t>
            </a:r>
            <a:r>
              <a:rPr lang="en-US" sz="1100" dirty="0">
                <a:solidFill>
                  <a:srgbClr val="FFFFFF"/>
                </a:solidFill>
                <a:latin typeface="Aleo" panose="00000500000000000000" pitchFamily="2" charset="0"/>
              </a:rPr>
              <a:t> y </a:t>
            </a:r>
            <a:r>
              <a:rPr lang="en-US" sz="1100" dirty="0" err="1">
                <a:solidFill>
                  <a:srgbClr val="FFFFFF"/>
                </a:solidFill>
                <a:latin typeface="Aleo" panose="00000500000000000000" pitchFamily="2" charset="0"/>
              </a:rPr>
              <a:t>descripción</a:t>
            </a:r>
            <a:r>
              <a:rPr lang="en-US" sz="1100" dirty="0">
                <a:solidFill>
                  <a:srgbClr val="FFFFFF"/>
                </a:solidFill>
                <a:latin typeface="Aleo" panose="00000500000000000000" pitchFamily="2" charset="0"/>
              </a:rPr>
              <a:t> de la </a:t>
            </a:r>
            <a:r>
              <a:rPr lang="en-US" sz="1100" dirty="0" err="1">
                <a:solidFill>
                  <a:srgbClr val="FFFFFF"/>
                </a:solidFill>
                <a:latin typeface="Aleo" panose="00000500000000000000" pitchFamily="2" charset="0"/>
              </a:rPr>
              <a:t>información</a:t>
            </a:r>
            <a:r>
              <a:rPr lang="en-US" sz="1100" dirty="0">
                <a:solidFill>
                  <a:srgbClr val="FFFFFF"/>
                </a:solidFill>
                <a:latin typeface="Aleo" panose="00000500000000000000" pitchFamily="2" charset="0"/>
              </a:rPr>
              <a:t> y </a:t>
            </a:r>
            <a:r>
              <a:rPr lang="en-US" sz="1100" dirty="0" err="1">
                <a:solidFill>
                  <a:srgbClr val="FFFFFF"/>
                </a:solidFill>
                <a:latin typeface="Aleo" panose="00000500000000000000" pitchFamily="2" charset="0"/>
              </a:rPr>
              <a:t>documentación</a:t>
            </a:r>
            <a:r>
              <a:rPr lang="en-US" sz="1100" dirty="0">
                <a:solidFill>
                  <a:srgbClr val="FFFFFF"/>
                </a:solidFill>
                <a:latin typeface="Aleo" panose="00000500000000000000" pitchFamily="2" charset="0"/>
              </a:rPr>
              <a:t> </a:t>
            </a:r>
            <a:r>
              <a:rPr lang="en-US" sz="1100" dirty="0" err="1">
                <a:solidFill>
                  <a:srgbClr val="FFFFFF"/>
                </a:solidFill>
                <a:latin typeface="Aleo" panose="00000500000000000000" pitchFamily="2" charset="0"/>
              </a:rPr>
              <a:t>especializada</a:t>
            </a:r>
            <a:r>
              <a:rPr lang="en-US" sz="1100" dirty="0">
                <a:solidFill>
                  <a:srgbClr val="FFFFFF"/>
                </a:solidFill>
                <a:latin typeface="Aleo" panose="00000500000000000000" pitchFamily="2" charset="0"/>
              </a:rPr>
              <a:t> para </a:t>
            </a:r>
            <a:r>
              <a:rPr lang="en-US" sz="1100" dirty="0" err="1">
                <a:solidFill>
                  <a:srgbClr val="FFFFFF"/>
                </a:solidFill>
                <a:latin typeface="Aleo" panose="00000500000000000000" pitchFamily="2" charset="0"/>
              </a:rPr>
              <a:t>su</a:t>
            </a:r>
            <a:r>
              <a:rPr lang="en-US" sz="1100" dirty="0">
                <a:solidFill>
                  <a:srgbClr val="FFFFFF"/>
                </a:solidFill>
                <a:latin typeface="Aleo" panose="00000500000000000000" pitchFamily="2" charset="0"/>
              </a:rPr>
              <a:t> posterior </a:t>
            </a:r>
            <a:r>
              <a:rPr lang="en-US" sz="1100" dirty="0" err="1">
                <a:solidFill>
                  <a:srgbClr val="FFFFFF"/>
                </a:solidFill>
                <a:latin typeface="Aleo" panose="00000500000000000000" pitchFamily="2" charset="0"/>
              </a:rPr>
              <a:t>conservación</a:t>
            </a:r>
            <a:r>
              <a:rPr lang="en-US" sz="1100" dirty="0">
                <a:solidFill>
                  <a:srgbClr val="FFFFFF"/>
                </a:solidFill>
                <a:latin typeface="Aleo" panose="00000500000000000000" pitchFamily="2" charset="0"/>
              </a:rPr>
              <a:t> y </a:t>
            </a:r>
            <a:r>
              <a:rPr lang="en-US" sz="1100" dirty="0" err="1">
                <a:solidFill>
                  <a:srgbClr val="FFFFFF"/>
                </a:solidFill>
                <a:latin typeface="Aleo" panose="00000500000000000000" pitchFamily="2" charset="0"/>
              </a:rPr>
              <a:t>difusión</a:t>
            </a:r>
            <a:r>
              <a:rPr lang="en-US" sz="1100" dirty="0">
                <a:solidFill>
                  <a:srgbClr val="FFFFFF"/>
                </a:solidFill>
                <a:latin typeface="Aleo" panose="00000500000000000000" pitchFamily="2" charset="0"/>
              </a:rPr>
              <a:t>.</a:t>
            </a:r>
          </a:p>
          <a:p>
            <a:endParaRPr lang="en-US" sz="1800" dirty="0">
              <a:solidFill>
                <a:srgbClr val="FFFFFF"/>
              </a:solidFill>
            </a:endParaRPr>
          </a:p>
          <a:p>
            <a:pPr marL="0"/>
            <a:endParaRPr lang="en-US" sz="1800" dirty="0">
              <a:solidFill>
                <a:srgbClr val="FFFFFF"/>
              </a:solidFill>
            </a:endParaRPr>
          </a:p>
        </p:txBody>
      </p:sp>
    </p:spTree>
    <p:extLst>
      <p:ext uri="{BB962C8B-B14F-4D97-AF65-F5344CB8AC3E}">
        <p14:creationId xmlns:p14="http://schemas.microsoft.com/office/powerpoint/2010/main" val="345775146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8515DC8-3701-44EB-999C-D5402B90C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152" y="0"/>
            <a:ext cx="8981524" cy="6858000"/>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ítulo 8">
            <a:extLst>
              <a:ext uri="{FF2B5EF4-FFF2-40B4-BE49-F238E27FC236}">
                <a16:creationId xmlns:a16="http://schemas.microsoft.com/office/drawing/2014/main" id="{7F4E39E4-3177-4A28-94A2-2E9F56316DDF}"/>
              </a:ext>
            </a:extLst>
          </p:cNvPr>
          <p:cNvSpPr>
            <a:spLocks noGrp="1"/>
          </p:cNvSpPr>
          <p:nvPr>
            <p:ph type="title"/>
          </p:nvPr>
        </p:nvSpPr>
        <p:spPr>
          <a:xfrm>
            <a:off x="270589" y="0"/>
            <a:ext cx="10313259" cy="1091933"/>
          </a:xfrm>
        </p:spPr>
        <p:txBody>
          <a:bodyPr>
            <a:normAutofit/>
          </a:bodyPr>
          <a:lstStyle/>
          <a:p>
            <a:pPr algn="just">
              <a:lnSpc>
                <a:spcPct val="100000"/>
              </a:lnSpc>
            </a:pPr>
            <a:r>
              <a:rPr lang="es-ES" sz="1100" dirty="0">
                <a:latin typeface="Aleo" panose="00000500000000000000" pitchFamily="2" charset="0"/>
              </a:rPr>
              <a:t>A continuación, se presentan los indicadores numéricos de la actividad desarrollada por el Centro de Documentación de la Fundación durante 2020:</a:t>
            </a:r>
            <a:br>
              <a:rPr lang="es-ES" sz="1100" dirty="0"/>
            </a:br>
            <a:endParaRPr lang="es-ES" sz="1100" dirty="0"/>
          </a:p>
        </p:txBody>
      </p:sp>
      <p:sp>
        <p:nvSpPr>
          <p:cNvPr id="12" name="Marcador de contenido 11">
            <a:extLst>
              <a:ext uri="{FF2B5EF4-FFF2-40B4-BE49-F238E27FC236}">
                <a16:creationId xmlns:a16="http://schemas.microsoft.com/office/drawing/2014/main" id="{4F7B66B4-C0B4-476E-AC43-E59D0E45FBC5}"/>
              </a:ext>
            </a:extLst>
          </p:cNvPr>
          <p:cNvSpPr>
            <a:spLocks noGrp="1"/>
          </p:cNvSpPr>
          <p:nvPr>
            <p:ph sz="half" idx="1"/>
          </p:nvPr>
        </p:nvSpPr>
        <p:spPr>
          <a:xfrm>
            <a:off x="270588" y="805344"/>
            <a:ext cx="5682343" cy="5894630"/>
          </a:xfrm>
        </p:spPr>
        <p:txBody>
          <a:bodyPr>
            <a:normAutofit lnSpcReduction="10000"/>
          </a:bodyPr>
          <a:lstStyle/>
          <a:p>
            <a:pPr marL="0" indent="0">
              <a:buNone/>
            </a:pPr>
            <a:r>
              <a:rPr lang="es-ES" sz="1100" b="1" dirty="0">
                <a:latin typeface="Aleo" panose="00000500000000000000" pitchFamily="2" charset="0"/>
              </a:rPr>
              <a:t>1. Fondos</a:t>
            </a:r>
          </a:p>
          <a:p>
            <a:pPr marL="0" indent="0">
              <a:buNone/>
            </a:pPr>
            <a:r>
              <a:rPr lang="es-ES" sz="1100" dirty="0">
                <a:latin typeface="Aleo" panose="00000500000000000000" pitchFamily="2" charset="0"/>
              </a:rPr>
              <a:t>El número de documentos según su tipología se aporta a continuación:</a:t>
            </a:r>
          </a:p>
          <a:p>
            <a:pPr marL="0" indent="0">
              <a:buNone/>
            </a:pPr>
            <a:r>
              <a:rPr lang="es-ES" sz="1100" dirty="0">
                <a:latin typeface="Aleo" panose="00000500000000000000" pitchFamily="2" charset="0"/>
              </a:rPr>
              <a:t>1. Fondos bibliográficos: 1.899 ejemplares tanto de información publicada como de información que ha sido generada por la propia Institución. número de documentos según su tipología se aporta a continuación:</a:t>
            </a:r>
          </a:p>
          <a:p>
            <a:pPr marL="0" indent="0">
              <a:buNone/>
            </a:pPr>
            <a:r>
              <a:rPr lang="es-ES" sz="1100" dirty="0">
                <a:latin typeface="Aleo" panose="00000500000000000000" pitchFamily="2" charset="0"/>
              </a:rPr>
              <a:t>2. Fondos no bibliográficos:</a:t>
            </a:r>
          </a:p>
          <a:p>
            <a:r>
              <a:rPr lang="es-ES" sz="1100" dirty="0">
                <a:latin typeface="Aleo" panose="00000500000000000000" pitchFamily="2" charset="0"/>
              </a:rPr>
              <a:t>2.1 Material audiovisual: 793 ejemplares</a:t>
            </a:r>
          </a:p>
          <a:p>
            <a:r>
              <a:rPr lang="es-ES" sz="1100" dirty="0">
                <a:latin typeface="Aleo" panose="00000500000000000000" pitchFamily="2" charset="0"/>
              </a:rPr>
              <a:t>2.2 Material gráfico: 311 carteles y aproximadamente 15.700 fotografías (impresas, digitales, diapositivas, negativos). </a:t>
            </a:r>
          </a:p>
          <a:p>
            <a:r>
              <a:rPr lang="es-ES" sz="1100" dirty="0">
                <a:latin typeface="Aleo" panose="00000500000000000000" pitchFamily="2" charset="0"/>
              </a:rPr>
              <a:t>2.3 Publicaciones periódicas: 4 títulos de publicaciones abiertas y 22 títulos de publicaciones cerradas.</a:t>
            </a:r>
          </a:p>
          <a:p>
            <a:pPr marL="0" indent="0">
              <a:buNone/>
            </a:pPr>
            <a:endParaRPr lang="es-ES" sz="1100" dirty="0">
              <a:latin typeface="Aleo" panose="00000500000000000000" pitchFamily="2" charset="0"/>
            </a:endParaRPr>
          </a:p>
          <a:p>
            <a:pPr marL="0" indent="0">
              <a:buNone/>
            </a:pPr>
            <a:r>
              <a:rPr lang="es-ES" sz="1100" b="1" dirty="0">
                <a:latin typeface="Aleo" panose="00000500000000000000" pitchFamily="2" charset="0"/>
              </a:rPr>
              <a:t>2. Servicios</a:t>
            </a:r>
            <a:endParaRPr lang="es-ES" sz="1100" dirty="0">
              <a:latin typeface="Aleo" panose="00000500000000000000" pitchFamily="2" charset="0"/>
            </a:endParaRPr>
          </a:p>
          <a:p>
            <a:pPr marL="0" indent="0">
              <a:buNone/>
            </a:pPr>
            <a:r>
              <a:rPr lang="es-ES" sz="1100" dirty="0">
                <a:latin typeface="Aleo" panose="00000500000000000000" pitchFamily="2" charset="0"/>
              </a:rPr>
              <a:t>1. Servicio de Préstamo: </a:t>
            </a:r>
          </a:p>
          <a:p>
            <a:pPr marL="0" indent="0">
              <a:buNone/>
            </a:pPr>
            <a:r>
              <a:rPr lang="es-ES" sz="1100" dirty="0">
                <a:latin typeface="Aleo" panose="00000500000000000000" pitchFamily="2" charset="0"/>
              </a:rPr>
              <a:t>Se han generado un total de 235 préstamos de documentos.</a:t>
            </a:r>
          </a:p>
          <a:p>
            <a:pPr marL="0" indent="0">
              <a:buNone/>
            </a:pPr>
            <a:r>
              <a:rPr lang="es-ES" sz="1100" dirty="0">
                <a:latin typeface="Aleo" panose="00000500000000000000" pitchFamily="2" charset="0"/>
              </a:rPr>
              <a:t>2. Reproducción de materiales: </a:t>
            </a:r>
          </a:p>
          <a:p>
            <a:r>
              <a:rPr lang="es-ES" sz="1100" dirty="0">
                <a:latin typeface="Aleo" panose="00000500000000000000" pitchFamily="2" charset="0"/>
              </a:rPr>
              <a:t>2.1 Bibliográficos: 203 reproducciones entre las que se encuentran copias de artículos de revistas, de capítulos de libros o bien de materiales relacionados con la formación de los alumnos como reglamentos o temarios.</a:t>
            </a:r>
          </a:p>
          <a:p>
            <a:r>
              <a:rPr lang="es-ES" sz="1100" dirty="0">
                <a:latin typeface="Aleo" panose="00000500000000000000" pitchFamily="2" charset="0"/>
              </a:rPr>
              <a:t>2.2 Digitales: 152 reproducciones encargadas por los distintos departamentos o unidades.</a:t>
            </a:r>
          </a:p>
          <a:p>
            <a:pPr marL="0" indent="0">
              <a:buNone/>
            </a:pPr>
            <a:endParaRPr lang="es-ES" sz="1100" dirty="0"/>
          </a:p>
          <a:p>
            <a:pPr marL="0" indent="0">
              <a:buNone/>
            </a:pPr>
            <a:r>
              <a:rPr lang="es-ES" sz="1100" dirty="0">
                <a:latin typeface="Aleo" panose="00000500000000000000" pitchFamily="2" charset="0"/>
              </a:rPr>
              <a:t>3. Consultas atendidas</a:t>
            </a:r>
          </a:p>
          <a:p>
            <a:pPr marL="0" indent="0">
              <a:buNone/>
            </a:pPr>
            <a:r>
              <a:rPr lang="es-ES" sz="1100" dirty="0">
                <a:latin typeface="Aleo" panose="00000500000000000000" pitchFamily="2" charset="0"/>
              </a:rPr>
              <a:t>Se han contabilizado un total de 366 consultas especializadas atendidas. Se ha tratado de búsquedas especializadas en temas ecuestres y relacionados.</a:t>
            </a:r>
          </a:p>
          <a:p>
            <a:pPr marL="0" indent="0">
              <a:buNone/>
            </a:pPr>
            <a:endParaRPr lang="es-ES" sz="500" dirty="0"/>
          </a:p>
        </p:txBody>
      </p:sp>
      <p:sp>
        <p:nvSpPr>
          <p:cNvPr id="10" name="Marcador de contenido 9">
            <a:extLst>
              <a:ext uri="{FF2B5EF4-FFF2-40B4-BE49-F238E27FC236}">
                <a16:creationId xmlns:a16="http://schemas.microsoft.com/office/drawing/2014/main" id="{7C8E500A-5615-4B2B-9EB5-7ACDE5066AF0}"/>
              </a:ext>
            </a:extLst>
          </p:cNvPr>
          <p:cNvSpPr>
            <a:spLocks noGrp="1"/>
          </p:cNvSpPr>
          <p:nvPr>
            <p:ph sz="half" idx="2"/>
          </p:nvPr>
        </p:nvSpPr>
        <p:spPr>
          <a:xfrm>
            <a:off x="6338316" y="805343"/>
            <a:ext cx="5539553" cy="5371620"/>
          </a:xfrm>
        </p:spPr>
        <p:txBody>
          <a:bodyPr>
            <a:normAutofit lnSpcReduction="10000"/>
          </a:bodyPr>
          <a:lstStyle/>
          <a:p>
            <a:pPr marL="0" indent="0">
              <a:buNone/>
            </a:pPr>
            <a:r>
              <a:rPr lang="es-ES" sz="1100" b="1" dirty="0">
                <a:latin typeface="Aleo" panose="00000500000000000000" pitchFamily="2" charset="0"/>
              </a:rPr>
              <a:t>4. Acceso a otra información</a:t>
            </a:r>
          </a:p>
          <a:p>
            <a:pPr marL="0" indent="0">
              <a:buNone/>
            </a:pPr>
            <a:r>
              <a:rPr lang="es-ES" sz="1100" dirty="0">
                <a:latin typeface="Aleo" panose="00000500000000000000" pitchFamily="2" charset="0"/>
              </a:rPr>
              <a:t>En su tarea de localizar y poner a disposición de los usuarios la información de interés se diseñaron una serie de herramientas que proporcionan acceso a recursos externos y que previamente han sido seleccionados, recopilados y depurados. Son las siguientes:</a:t>
            </a:r>
          </a:p>
          <a:p>
            <a:pPr marL="0" indent="0">
              <a:buNone/>
            </a:pPr>
            <a:r>
              <a:rPr lang="es-ES" sz="1100" dirty="0">
                <a:latin typeface="Aleo" panose="00000500000000000000" pitchFamily="2" charset="0"/>
              </a:rPr>
              <a:t>1. Base de datos de eventos y formación: recoge una selección de cursos, jornadas, congresos, ferias y eventos relacionados con la equitación. Dispone de 401 entradas y en está en continua actualización. </a:t>
            </a:r>
          </a:p>
          <a:p>
            <a:pPr marL="0" indent="0">
              <a:buNone/>
            </a:pPr>
            <a:r>
              <a:rPr lang="es-ES" sz="1100" dirty="0">
                <a:latin typeface="Aleo" panose="00000500000000000000" pitchFamily="2" charset="0"/>
              </a:rPr>
              <a:t>2. Base de datos de entidades: el objeto de este producto es elaborar un recurso informativo que sirva de herramienta para la búsqueda de información y para la realización de tareas conjuntas, compartir recursos, etc. Tiene 211 entradas.</a:t>
            </a:r>
          </a:p>
          <a:p>
            <a:pPr marL="0" indent="0">
              <a:buNone/>
            </a:pPr>
            <a:r>
              <a:rPr lang="es-ES" sz="1100" dirty="0">
                <a:latin typeface="Aleo" panose="00000500000000000000" pitchFamily="2" charset="0"/>
              </a:rPr>
              <a:t>3. Base de datos de Webs: cuenta actualmente con 261 entradas y en ella se recogen aquellas Webs relacionadas con la equitación en el ámbito nacional e internacional.</a:t>
            </a:r>
          </a:p>
          <a:p>
            <a:pPr marL="0" indent="0">
              <a:buNone/>
            </a:pPr>
            <a:r>
              <a:rPr lang="es-ES" sz="1100" dirty="0">
                <a:latin typeface="Aleo" panose="00000500000000000000" pitchFamily="2" charset="0"/>
              </a:rPr>
              <a:t>4. Base de datos de Artículos Ecuestres Digitales: 218 entradas.</a:t>
            </a:r>
          </a:p>
          <a:p>
            <a:endParaRPr lang="es-ES" sz="1100" dirty="0">
              <a:latin typeface="Aleo" panose="00000500000000000000" pitchFamily="2" charset="0"/>
            </a:endParaRPr>
          </a:p>
          <a:p>
            <a:pPr marL="0" indent="0">
              <a:buNone/>
            </a:pPr>
            <a:r>
              <a:rPr lang="es-ES" sz="1100" b="1" dirty="0">
                <a:latin typeface="Aleo" panose="00000500000000000000" pitchFamily="2" charset="0"/>
              </a:rPr>
              <a:t>5. Usuarios </a:t>
            </a:r>
          </a:p>
          <a:p>
            <a:pPr marL="0" indent="0">
              <a:buNone/>
            </a:pPr>
            <a:r>
              <a:rPr lang="es-ES" sz="1100" dirty="0">
                <a:latin typeface="Aleo" panose="00000500000000000000" pitchFamily="2" charset="0"/>
              </a:rPr>
              <a:t>Los usuarios dados de alta durante 2020 han sido 9, con lo que en total los usuarios registrados ascienden a 267.</a:t>
            </a:r>
          </a:p>
          <a:p>
            <a:endParaRPr lang="es-ES" sz="700" dirty="0"/>
          </a:p>
          <a:p>
            <a:endParaRPr lang="es-ES" sz="700" dirty="0"/>
          </a:p>
        </p:txBody>
      </p:sp>
    </p:spTree>
    <p:extLst>
      <p:ext uri="{BB962C8B-B14F-4D97-AF65-F5344CB8AC3E}">
        <p14:creationId xmlns:p14="http://schemas.microsoft.com/office/powerpoint/2010/main" val="296897455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B5436D-138F-4640-98F3-D4EA5A760C94}"/>
              </a:ext>
            </a:extLst>
          </p:cNvPr>
          <p:cNvSpPr>
            <a:spLocks noGrp="1"/>
          </p:cNvSpPr>
          <p:nvPr>
            <p:ph type="title"/>
          </p:nvPr>
        </p:nvSpPr>
        <p:spPr>
          <a:xfrm>
            <a:off x="218114" y="0"/>
            <a:ext cx="5858427" cy="511729"/>
          </a:xfrm>
        </p:spPr>
        <p:txBody>
          <a:bodyPr vert="horz" lIns="91440" tIns="45720" rIns="91440" bIns="45720" rtlCol="0" anchor="ctr">
            <a:normAutofit/>
          </a:bodyPr>
          <a:lstStyle/>
          <a:p>
            <a:r>
              <a:rPr lang="en-US" sz="1800" b="1" dirty="0">
                <a:latin typeface="Aleo" panose="00000500000000000000" pitchFamily="2" charset="0"/>
              </a:rPr>
              <a:t>LOS MUSEOS</a:t>
            </a:r>
          </a:p>
        </p:txBody>
      </p:sp>
      <p:sp>
        <p:nvSpPr>
          <p:cNvPr id="3" name="Marcador de contenido 2">
            <a:extLst>
              <a:ext uri="{FF2B5EF4-FFF2-40B4-BE49-F238E27FC236}">
                <a16:creationId xmlns:a16="http://schemas.microsoft.com/office/drawing/2014/main" id="{61EA7623-2988-4F99-A7C5-2E3244699156}"/>
              </a:ext>
            </a:extLst>
          </p:cNvPr>
          <p:cNvSpPr>
            <a:spLocks noGrp="1"/>
          </p:cNvSpPr>
          <p:nvPr>
            <p:ph sz="half" idx="1"/>
          </p:nvPr>
        </p:nvSpPr>
        <p:spPr>
          <a:xfrm>
            <a:off x="159391" y="511729"/>
            <a:ext cx="6258187" cy="6346272"/>
          </a:xfrm>
        </p:spPr>
        <p:txBody>
          <a:bodyPr vert="horz" lIns="91440" tIns="45720" rIns="91440" bIns="45720" rtlCol="0" anchor="t">
            <a:normAutofit fontScale="47500" lnSpcReduction="20000"/>
          </a:bodyPr>
          <a:lstStyle/>
          <a:p>
            <a:pPr marL="0" indent="0">
              <a:lnSpc>
                <a:spcPct val="120000"/>
              </a:lnSpc>
              <a:buNone/>
            </a:pPr>
            <a:r>
              <a:rPr lang="en-US" sz="2300" dirty="0">
                <a:latin typeface="Aleo" panose="00000500000000000000" pitchFamily="2" charset="0"/>
              </a:rPr>
              <a:t>A. CRECIMIENTO DE LA COLECCIÓN</a:t>
            </a:r>
          </a:p>
          <a:p>
            <a:pPr marL="0" indent="0">
              <a:lnSpc>
                <a:spcPct val="120000"/>
              </a:lnSpc>
              <a:buNone/>
            </a:pPr>
            <a:r>
              <a:rPr lang="en-US" sz="2300" dirty="0">
                <a:latin typeface="Aleo" panose="00000500000000000000" pitchFamily="2" charset="0"/>
              </a:rPr>
              <a:t>MUSEO DEL ENGANCHE</a:t>
            </a:r>
          </a:p>
          <a:p>
            <a:pPr marL="0" indent="0">
              <a:lnSpc>
                <a:spcPct val="120000"/>
              </a:lnSpc>
              <a:buNone/>
            </a:pPr>
            <a:r>
              <a:rPr lang="en-US" sz="2300" dirty="0">
                <a:latin typeface="Aleo" panose="00000500000000000000" pitchFamily="2" charset="0"/>
              </a:rPr>
              <a:t>Durante el </a:t>
            </a:r>
            <a:r>
              <a:rPr lang="en-US" sz="2300" dirty="0" err="1">
                <a:latin typeface="Aleo" panose="00000500000000000000" pitchFamily="2" charset="0"/>
              </a:rPr>
              <a:t>año</a:t>
            </a:r>
            <a:r>
              <a:rPr lang="en-US" sz="2300" dirty="0">
                <a:latin typeface="Aleo" panose="00000500000000000000" pitchFamily="2" charset="0"/>
              </a:rPr>
              <a:t> 2020 se ha </a:t>
            </a:r>
            <a:r>
              <a:rPr lang="en-US" sz="2300" dirty="0" err="1">
                <a:latin typeface="Aleo" panose="00000500000000000000" pitchFamily="2" charset="0"/>
              </a:rPr>
              <a:t>producido</a:t>
            </a:r>
            <a:r>
              <a:rPr lang="en-US" sz="2300" dirty="0">
                <a:latin typeface="Aleo" panose="00000500000000000000" pitchFamily="2" charset="0"/>
              </a:rPr>
              <a:t> el </a:t>
            </a:r>
            <a:r>
              <a:rPr lang="en-US" sz="2300" dirty="0" err="1">
                <a:latin typeface="Aleo" panose="00000500000000000000" pitchFamily="2" charset="0"/>
              </a:rPr>
              <a:t>crecimiento</a:t>
            </a:r>
            <a:r>
              <a:rPr lang="en-US" sz="2300" dirty="0">
                <a:latin typeface="Aleo" panose="00000500000000000000" pitchFamily="2" charset="0"/>
              </a:rPr>
              <a:t>, por </a:t>
            </a:r>
            <a:r>
              <a:rPr lang="en-US" sz="2300" dirty="0" err="1">
                <a:latin typeface="Aleo" panose="00000500000000000000" pitchFamily="2" charset="0"/>
              </a:rPr>
              <a:t>incorporación</a:t>
            </a:r>
            <a:r>
              <a:rPr lang="en-US" sz="2300" dirty="0">
                <a:latin typeface="Aleo" panose="00000500000000000000" pitchFamily="2" charset="0"/>
              </a:rPr>
              <a:t>, de las </a:t>
            </a:r>
            <a:r>
              <a:rPr lang="en-US" sz="2300" dirty="0" err="1">
                <a:latin typeface="Aleo" panose="00000500000000000000" pitchFamily="2" charset="0"/>
              </a:rPr>
              <a:t>siguientes</a:t>
            </a:r>
            <a:r>
              <a:rPr lang="en-US" sz="2300" dirty="0">
                <a:latin typeface="Aleo" panose="00000500000000000000" pitchFamily="2" charset="0"/>
              </a:rPr>
              <a:t> </a:t>
            </a:r>
            <a:r>
              <a:rPr lang="en-US" sz="2300" dirty="0" err="1">
                <a:latin typeface="Aleo" panose="00000500000000000000" pitchFamily="2" charset="0"/>
              </a:rPr>
              <a:t>piezas</a:t>
            </a:r>
            <a:r>
              <a:rPr lang="en-US" sz="2300" dirty="0">
                <a:latin typeface="Aleo" panose="00000500000000000000" pitchFamily="2" charset="0"/>
              </a:rPr>
              <a:t> a la </a:t>
            </a:r>
            <a:r>
              <a:rPr lang="en-US" sz="2300" dirty="0" err="1">
                <a:latin typeface="Aleo" panose="00000500000000000000" pitchFamily="2" charset="0"/>
              </a:rPr>
              <a:t>colección</a:t>
            </a:r>
            <a:r>
              <a:rPr lang="en-US" sz="2300" dirty="0">
                <a:latin typeface="Aleo" panose="00000500000000000000" pitchFamily="2" charset="0"/>
              </a:rPr>
              <a:t> </a:t>
            </a:r>
            <a:r>
              <a:rPr lang="en-US" sz="2300" dirty="0" err="1">
                <a:latin typeface="Aleo" panose="00000500000000000000" pitchFamily="2" charset="0"/>
              </a:rPr>
              <a:t>museística</a:t>
            </a:r>
            <a:r>
              <a:rPr lang="en-US" sz="2300" dirty="0">
                <a:latin typeface="Aleo" panose="00000500000000000000" pitchFamily="2" charset="0"/>
              </a:rPr>
              <a:t> de la </a:t>
            </a:r>
            <a:r>
              <a:rPr lang="en-US" sz="2300" dirty="0" err="1">
                <a:latin typeface="Aleo" panose="00000500000000000000" pitchFamily="2" charset="0"/>
              </a:rPr>
              <a:t>Institución</a:t>
            </a:r>
            <a:r>
              <a:rPr lang="en-US" sz="2300" dirty="0">
                <a:latin typeface="Aleo" panose="00000500000000000000" pitchFamily="2" charset="0"/>
              </a:rPr>
              <a:t>.</a:t>
            </a:r>
          </a:p>
          <a:p>
            <a:pPr marL="0" indent="0">
              <a:lnSpc>
                <a:spcPct val="120000"/>
              </a:lnSpc>
              <a:buNone/>
            </a:pPr>
            <a:endParaRPr lang="en-US" sz="2300" dirty="0">
              <a:latin typeface="Aleo" panose="00000500000000000000" pitchFamily="2" charset="0"/>
            </a:endParaRPr>
          </a:p>
          <a:p>
            <a:pPr marL="0" indent="0">
              <a:lnSpc>
                <a:spcPct val="120000"/>
              </a:lnSpc>
              <a:buNone/>
            </a:pPr>
            <a:r>
              <a:rPr lang="en-US" sz="2300" dirty="0">
                <a:latin typeface="Aleo" panose="00000500000000000000" pitchFamily="2" charset="0"/>
              </a:rPr>
              <a:t>B. ACTIVIDADES DE CONSERVACIÓN</a:t>
            </a:r>
          </a:p>
          <a:p>
            <a:pPr marL="0" indent="0">
              <a:lnSpc>
                <a:spcPct val="120000"/>
              </a:lnSpc>
              <a:buNone/>
            </a:pPr>
            <a:r>
              <a:rPr lang="en-US" sz="2300" dirty="0">
                <a:latin typeface="Aleo" panose="00000500000000000000" pitchFamily="2" charset="0"/>
              </a:rPr>
              <a:t>Durante el </a:t>
            </a:r>
            <a:r>
              <a:rPr lang="en-US" sz="2300" dirty="0" err="1">
                <a:latin typeface="Aleo" panose="00000500000000000000" pitchFamily="2" charset="0"/>
              </a:rPr>
              <a:t>año</a:t>
            </a:r>
            <a:r>
              <a:rPr lang="en-US" sz="2300" dirty="0">
                <a:latin typeface="Aleo" panose="00000500000000000000" pitchFamily="2" charset="0"/>
              </a:rPr>
              <a:t> 2020 se </a:t>
            </a:r>
            <a:r>
              <a:rPr lang="en-US" sz="2300" dirty="0" err="1">
                <a:latin typeface="Aleo" panose="00000500000000000000" pitchFamily="2" charset="0"/>
              </a:rPr>
              <a:t>han</a:t>
            </a:r>
            <a:r>
              <a:rPr lang="en-US" sz="2300" dirty="0">
                <a:latin typeface="Aleo" panose="00000500000000000000" pitchFamily="2" charset="0"/>
              </a:rPr>
              <a:t> </a:t>
            </a:r>
            <a:r>
              <a:rPr lang="en-US" sz="2300" dirty="0" err="1">
                <a:latin typeface="Aleo" panose="00000500000000000000" pitchFamily="2" charset="0"/>
              </a:rPr>
              <a:t>acometido</a:t>
            </a:r>
            <a:r>
              <a:rPr lang="en-US" sz="2300" dirty="0">
                <a:latin typeface="Aleo" panose="00000500000000000000" pitchFamily="2" charset="0"/>
              </a:rPr>
              <a:t> las </a:t>
            </a:r>
            <a:r>
              <a:rPr lang="en-US" sz="2300" dirty="0" err="1">
                <a:latin typeface="Aleo" panose="00000500000000000000" pitchFamily="2" charset="0"/>
              </a:rPr>
              <a:t>siguientes</a:t>
            </a:r>
            <a:r>
              <a:rPr lang="en-US" sz="2300" dirty="0">
                <a:latin typeface="Aleo" panose="00000500000000000000" pitchFamily="2" charset="0"/>
              </a:rPr>
              <a:t> </a:t>
            </a:r>
            <a:r>
              <a:rPr lang="en-US" sz="2300" dirty="0" err="1">
                <a:latin typeface="Aleo" panose="00000500000000000000" pitchFamily="2" charset="0"/>
              </a:rPr>
              <a:t>actuaciones</a:t>
            </a:r>
            <a:r>
              <a:rPr lang="en-US" sz="2300" dirty="0">
                <a:latin typeface="Aleo" panose="00000500000000000000" pitchFamily="2" charset="0"/>
              </a:rPr>
              <a:t> de </a:t>
            </a:r>
            <a:r>
              <a:rPr lang="en-US" sz="2300" dirty="0" err="1">
                <a:latin typeface="Aleo" panose="00000500000000000000" pitchFamily="2" charset="0"/>
              </a:rPr>
              <a:t>restauración</a:t>
            </a:r>
            <a:r>
              <a:rPr lang="en-US" sz="2300" dirty="0">
                <a:latin typeface="Aleo" panose="00000500000000000000" pitchFamily="2" charset="0"/>
              </a:rPr>
              <a:t> del </a:t>
            </a:r>
            <a:r>
              <a:rPr lang="en-US" sz="2300" dirty="0" err="1">
                <a:latin typeface="Aleo" panose="00000500000000000000" pitchFamily="2" charset="0"/>
              </a:rPr>
              <a:t>patrimonio</a:t>
            </a:r>
            <a:r>
              <a:rPr lang="en-US" sz="2300" dirty="0">
                <a:latin typeface="Aleo" panose="00000500000000000000" pitchFamily="2" charset="0"/>
              </a:rPr>
              <a:t>, </a:t>
            </a:r>
            <a:r>
              <a:rPr lang="en-US" sz="2300" dirty="0" err="1">
                <a:latin typeface="Aleo" panose="00000500000000000000" pitchFamily="2" charset="0"/>
              </a:rPr>
              <a:t>encargándose</a:t>
            </a:r>
            <a:r>
              <a:rPr lang="en-US" sz="2300" dirty="0">
                <a:latin typeface="Aleo" panose="00000500000000000000" pitchFamily="2" charset="0"/>
              </a:rPr>
              <a:t> a </a:t>
            </a:r>
            <a:r>
              <a:rPr lang="en-US" sz="2300" dirty="0" err="1">
                <a:latin typeface="Aleo" panose="00000500000000000000" pitchFamily="2" charset="0"/>
              </a:rPr>
              <a:t>talleres</a:t>
            </a:r>
            <a:r>
              <a:rPr lang="en-US" sz="2300" dirty="0">
                <a:latin typeface="Aleo" panose="00000500000000000000" pitchFamily="2" charset="0"/>
              </a:rPr>
              <a:t> </a:t>
            </a:r>
            <a:r>
              <a:rPr lang="en-US" sz="2300" dirty="0" err="1">
                <a:latin typeface="Aleo" panose="00000500000000000000" pitchFamily="2" charset="0"/>
              </a:rPr>
              <a:t>especializados</a:t>
            </a:r>
            <a:r>
              <a:rPr lang="en-US" sz="2300" dirty="0">
                <a:latin typeface="Aleo" panose="00000500000000000000" pitchFamily="2" charset="0"/>
              </a:rPr>
              <a:t>:</a:t>
            </a:r>
          </a:p>
          <a:p>
            <a:pPr marL="0" indent="0">
              <a:lnSpc>
                <a:spcPct val="120000"/>
              </a:lnSpc>
              <a:buNone/>
            </a:pPr>
            <a:r>
              <a:rPr lang="en-US" sz="2300" dirty="0">
                <a:latin typeface="Aleo" panose="00000500000000000000" pitchFamily="2" charset="0"/>
              </a:rPr>
              <a:t>- </a:t>
            </a:r>
            <a:r>
              <a:rPr lang="en-US" sz="2300" dirty="0" err="1">
                <a:latin typeface="Aleo" panose="00000500000000000000" pitchFamily="2" charset="0"/>
              </a:rPr>
              <a:t>Carruaje</a:t>
            </a:r>
            <a:r>
              <a:rPr lang="en-US" sz="2300" dirty="0">
                <a:latin typeface="Aleo" panose="00000500000000000000" pitchFamily="2" charset="0"/>
              </a:rPr>
              <a:t> BREAK METALICO: </a:t>
            </a:r>
            <a:r>
              <a:rPr lang="en-US" sz="2300" dirty="0" err="1">
                <a:latin typeface="Aleo" panose="00000500000000000000" pitchFamily="2" charset="0"/>
              </a:rPr>
              <a:t>restauración</a:t>
            </a:r>
            <a:r>
              <a:rPr lang="en-US" sz="2300" dirty="0">
                <a:latin typeface="Aleo" panose="00000500000000000000" pitchFamily="2" charset="0"/>
              </a:rPr>
              <a:t> de las dos </a:t>
            </a:r>
            <a:r>
              <a:rPr lang="en-US" sz="2300" dirty="0" err="1">
                <a:latin typeface="Aleo" panose="00000500000000000000" pitchFamily="2" charset="0"/>
              </a:rPr>
              <a:t>manetas</a:t>
            </a:r>
            <a:r>
              <a:rPr lang="en-US" sz="2300" dirty="0">
                <a:latin typeface="Aleo" panose="00000500000000000000" pitchFamily="2" charset="0"/>
              </a:rPr>
              <a:t> de las </a:t>
            </a:r>
            <a:r>
              <a:rPr lang="en-US" sz="2300" dirty="0" err="1">
                <a:latin typeface="Aleo" panose="00000500000000000000" pitchFamily="2" charset="0"/>
              </a:rPr>
              <a:t>puertas</a:t>
            </a:r>
            <a:r>
              <a:rPr lang="en-US" sz="2300" dirty="0">
                <a:latin typeface="Aleo" panose="00000500000000000000" pitchFamily="2" charset="0"/>
              </a:rPr>
              <a:t>. Taller </a:t>
            </a:r>
            <a:r>
              <a:rPr lang="en-US" sz="2300" dirty="0" err="1">
                <a:latin typeface="Aleo" panose="00000500000000000000" pitchFamily="2" charset="0"/>
              </a:rPr>
              <a:t>Hnos</a:t>
            </a:r>
            <a:r>
              <a:rPr lang="en-US" sz="2300" dirty="0">
                <a:latin typeface="Aleo" panose="00000500000000000000" pitchFamily="2" charset="0"/>
              </a:rPr>
              <a:t>. Marín, Olivares.</a:t>
            </a:r>
          </a:p>
          <a:p>
            <a:pPr marL="0" indent="0">
              <a:lnSpc>
                <a:spcPct val="120000"/>
              </a:lnSpc>
              <a:buNone/>
            </a:pPr>
            <a:r>
              <a:rPr lang="en-US" sz="2300" dirty="0">
                <a:latin typeface="Aleo" panose="00000500000000000000" pitchFamily="2" charset="0"/>
              </a:rPr>
              <a:t>- </a:t>
            </a:r>
            <a:r>
              <a:rPr lang="en-US" sz="2300" dirty="0" err="1">
                <a:latin typeface="Aleo" panose="00000500000000000000" pitchFamily="2" charset="0"/>
              </a:rPr>
              <a:t>Carruaje</a:t>
            </a:r>
            <a:r>
              <a:rPr lang="en-US" sz="2300" dirty="0">
                <a:latin typeface="Aleo" panose="00000500000000000000" pitchFamily="2" charset="0"/>
              </a:rPr>
              <a:t> MILORD: </a:t>
            </a:r>
            <a:r>
              <a:rPr lang="en-US" sz="2300" dirty="0" err="1">
                <a:latin typeface="Aleo" panose="00000500000000000000" pitchFamily="2" charset="0"/>
              </a:rPr>
              <a:t>desmontaje</a:t>
            </a:r>
            <a:r>
              <a:rPr lang="en-US" sz="2300" dirty="0">
                <a:latin typeface="Aleo" panose="00000500000000000000" pitchFamily="2" charset="0"/>
              </a:rPr>
              <a:t> y </a:t>
            </a:r>
            <a:r>
              <a:rPr lang="en-US" sz="2300" dirty="0" err="1">
                <a:latin typeface="Aleo" panose="00000500000000000000" pitchFamily="2" charset="0"/>
              </a:rPr>
              <a:t>aprieto</a:t>
            </a:r>
            <a:r>
              <a:rPr lang="en-US" sz="2300" dirty="0">
                <a:latin typeface="Aleo" panose="00000500000000000000" pitchFamily="2" charset="0"/>
              </a:rPr>
              <a:t> de las </a:t>
            </a:r>
            <a:r>
              <a:rPr lang="en-US" sz="2300" dirty="0" err="1">
                <a:latin typeface="Aleo" panose="00000500000000000000" pitchFamily="2" charset="0"/>
              </a:rPr>
              <a:t>ruedas</a:t>
            </a:r>
            <a:r>
              <a:rPr lang="en-US" sz="2300" dirty="0">
                <a:latin typeface="Aleo" panose="00000500000000000000" pitchFamily="2" charset="0"/>
              </a:rPr>
              <a:t>. </a:t>
            </a:r>
            <a:r>
              <a:rPr lang="en-US" sz="2300" dirty="0" err="1">
                <a:latin typeface="Aleo" panose="00000500000000000000" pitchFamily="2" charset="0"/>
              </a:rPr>
              <a:t>Sustitución</a:t>
            </a:r>
            <a:r>
              <a:rPr lang="en-US" sz="2300" dirty="0">
                <a:latin typeface="Aleo" panose="00000500000000000000" pitchFamily="2" charset="0"/>
              </a:rPr>
              <a:t> de las </a:t>
            </a:r>
            <a:r>
              <a:rPr lang="en-US" sz="2300" dirty="0" err="1">
                <a:latin typeface="Aleo" panose="00000500000000000000" pitchFamily="2" charset="0"/>
              </a:rPr>
              <a:t>llantas</a:t>
            </a:r>
            <a:r>
              <a:rPr lang="en-US" sz="2300" dirty="0">
                <a:latin typeface="Aleo" panose="00000500000000000000" pitchFamily="2" charset="0"/>
              </a:rPr>
              <a:t> de </a:t>
            </a:r>
            <a:r>
              <a:rPr lang="en-US" sz="2300" dirty="0" err="1">
                <a:latin typeface="Aleo" panose="00000500000000000000" pitchFamily="2" charset="0"/>
              </a:rPr>
              <a:t>neveu</a:t>
            </a:r>
            <a:r>
              <a:rPr lang="en-US" sz="2300" dirty="0">
                <a:latin typeface="Aleo" panose="00000500000000000000" pitchFamily="2" charset="0"/>
              </a:rPr>
              <a:t>. Taller </a:t>
            </a:r>
            <a:r>
              <a:rPr lang="en-US" sz="2300" dirty="0" err="1">
                <a:latin typeface="Aleo" panose="00000500000000000000" pitchFamily="2" charset="0"/>
              </a:rPr>
              <a:t>Carruajes</a:t>
            </a:r>
            <a:r>
              <a:rPr lang="en-US" sz="2300" dirty="0">
                <a:latin typeface="Aleo" panose="00000500000000000000" pitchFamily="2" charset="0"/>
              </a:rPr>
              <a:t> Romero, </a:t>
            </a:r>
            <a:r>
              <a:rPr lang="en-US" sz="2300" dirty="0" err="1">
                <a:latin typeface="Aleo" panose="00000500000000000000" pitchFamily="2" charset="0"/>
              </a:rPr>
              <a:t>Lebrija</a:t>
            </a:r>
            <a:r>
              <a:rPr lang="en-US" sz="2300" dirty="0">
                <a:latin typeface="Aleo" panose="00000500000000000000" pitchFamily="2" charset="0"/>
              </a:rPr>
              <a:t>.</a:t>
            </a:r>
          </a:p>
          <a:p>
            <a:pPr marL="0" indent="0">
              <a:lnSpc>
                <a:spcPct val="120000"/>
              </a:lnSpc>
              <a:buNone/>
            </a:pPr>
            <a:endParaRPr lang="en-US" sz="2300" dirty="0">
              <a:latin typeface="Aleo" panose="00000500000000000000" pitchFamily="2" charset="0"/>
            </a:endParaRPr>
          </a:p>
          <a:p>
            <a:pPr marL="0" indent="0">
              <a:lnSpc>
                <a:spcPct val="120000"/>
              </a:lnSpc>
              <a:buNone/>
            </a:pPr>
            <a:r>
              <a:rPr lang="en-US" sz="2300" dirty="0">
                <a:latin typeface="Aleo" panose="00000500000000000000" pitchFamily="2" charset="0"/>
              </a:rPr>
              <a:t>C. MANTENIMIENTO DEL PATRIMONIO</a:t>
            </a:r>
          </a:p>
          <a:p>
            <a:pPr marL="0" indent="0">
              <a:lnSpc>
                <a:spcPct val="120000"/>
              </a:lnSpc>
              <a:buNone/>
            </a:pPr>
            <a:r>
              <a:rPr lang="en-US" sz="2300" dirty="0">
                <a:latin typeface="Aleo" panose="00000500000000000000" pitchFamily="2" charset="0"/>
              </a:rPr>
              <a:t>Durante el 2020 se </a:t>
            </a:r>
            <a:r>
              <a:rPr lang="en-US" sz="2300" dirty="0" err="1">
                <a:latin typeface="Aleo" panose="00000500000000000000" pitchFamily="2" charset="0"/>
              </a:rPr>
              <a:t>han</a:t>
            </a:r>
            <a:r>
              <a:rPr lang="en-US" sz="2300" dirty="0">
                <a:latin typeface="Aleo" panose="00000500000000000000" pitchFamily="2" charset="0"/>
              </a:rPr>
              <a:t> </a:t>
            </a:r>
            <a:r>
              <a:rPr lang="en-US" sz="2300" dirty="0" err="1">
                <a:latin typeface="Aleo" panose="00000500000000000000" pitchFamily="2" charset="0"/>
              </a:rPr>
              <a:t>acometido</a:t>
            </a:r>
            <a:r>
              <a:rPr lang="en-US" sz="2300" dirty="0">
                <a:latin typeface="Aleo" panose="00000500000000000000" pitchFamily="2" charset="0"/>
              </a:rPr>
              <a:t> </a:t>
            </a:r>
            <a:r>
              <a:rPr lang="en-US" sz="2300" dirty="0" err="1">
                <a:latin typeface="Aleo" panose="00000500000000000000" pitchFamily="2" charset="0"/>
              </a:rPr>
              <a:t>trabajos</a:t>
            </a:r>
            <a:r>
              <a:rPr lang="en-US" sz="2300" dirty="0">
                <a:latin typeface="Aleo" panose="00000500000000000000" pitchFamily="2" charset="0"/>
              </a:rPr>
              <a:t> de </a:t>
            </a:r>
            <a:r>
              <a:rPr lang="en-US" sz="2300" dirty="0" err="1">
                <a:latin typeface="Aleo" panose="00000500000000000000" pitchFamily="2" charset="0"/>
              </a:rPr>
              <a:t>mantenimiento</a:t>
            </a:r>
            <a:r>
              <a:rPr lang="en-US" sz="2300" dirty="0">
                <a:latin typeface="Aleo" panose="00000500000000000000" pitchFamily="2" charset="0"/>
              </a:rPr>
              <a:t> de </a:t>
            </a:r>
            <a:r>
              <a:rPr lang="en-US" sz="2300" dirty="0" err="1">
                <a:latin typeface="Aleo" panose="00000500000000000000" pitchFamily="2" charset="0"/>
              </a:rPr>
              <a:t>piezas</a:t>
            </a:r>
            <a:r>
              <a:rPr lang="en-US" sz="2300" dirty="0">
                <a:latin typeface="Aleo" panose="00000500000000000000" pitchFamily="2" charset="0"/>
              </a:rPr>
              <a:t> </a:t>
            </a:r>
            <a:r>
              <a:rPr lang="en-US" sz="2300" dirty="0" err="1">
                <a:latin typeface="Aleo" panose="00000500000000000000" pitchFamily="2" charset="0"/>
              </a:rPr>
              <a:t>delicadas</a:t>
            </a:r>
            <a:r>
              <a:rPr lang="en-US" sz="2300" dirty="0">
                <a:latin typeface="Aleo" panose="00000500000000000000" pitchFamily="2" charset="0"/>
              </a:rPr>
              <a:t> de </a:t>
            </a:r>
            <a:r>
              <a:rPr lang="en-US" sz="2300" dirty="0" err="1">
                <a:latin typeface="Aleo" panose="00000500000000000000" pitchFamily="2" charset="0"/>
              </a:rPr>
              <a:t>carrocerías</a:t>
            </a:r>
            <a:r>
              <a:rPr lang="en-US" sz="2300" dirty="0">
                <a:latin typeface="Aleo" panose="00000500000000000000" pitchFamily="2" charset="0"/>
              </a:rPr>
              <a:t> </a:t>
            </a:r>
            <a:r>
              <a:rPr lang="en-US" sz="2300" dirty="0" err="1">
                <a:latin typeface="Aleo" panose="00000500000000000000" pitchFamily="2" charset="0"/>
              </a:rPr>
              <a:t>como</a:t>
            </a:r>
            <a:r>
              <a:rPr lang="en-US" sz="2300" dirty="0">
                <a:latin typeface="Aleo" panose="00000500000000000000" pitchFamily="2" charset="0"/>
              </a:rPr>
              <a:t> son las </a:t>
            </a:r>
            <a:r>
              <a:rPr lang="en-US" sz="2300" dirty="0" err="1">
                <a:latin typeface="Aleo" panose="00000500000000000000" pitchFamily="2" charset="0"/>
              </a:rPr>
              <a:t>capotas</a:t>
            </a:r>
            <a:r>
              <a:rPr lang="en-US" sz="2300" dirty="0">
                <a:latin typeface="Aleo" panose="00000500000000000000" pitchFamily="2" charset="0"/>
              </a:rPr>
              <a:t> y </a:t>
            </a:r>
            <a:r>
              <a:rPr lang="en-US" sz="2300" dirty="0" err="1">
                <a:latin typeface="Aleo" panose="00000500000000000000" pitchFamily="2" charset="0"/>
              </a:rPr>
              <a:t>tapicerías</a:t>
            </a:r>
            <a:r>
              <a:rPr lang="en-US" sz="2300" dirty="0">
                <a:latin typeface="Aleo" panose="00000500000000000000" pitchFamily="2" charset="0"/>
              </a:rPr>
              <a:t>. Los </a:t>
            </a:r>
            <a:r>
              <a:rPr lang="en-US" sz="2300" dirty="0" err="1">
                <a:latin typeface="Aleo" panose="00000500000000000000" pitchFamily="2" charset="0"/>
              </a:rPr>
              <a:t>metales</a:t>
            </a:r>
            <a:r>
              <a:rPr lang="en-US" sz="2300" dirty="0">
                <a:latin typeface="Aleo" panose="00000500000000000000" pitchFamily="2" charset="0"/>
              </a:rPr>
              <a:t> nobles </a:t>
            </a:r>
            <a:r>
              <a:rPr lang="en-US" sz="2300" dirty="0" err="1">
                <a:latin typeface="Aleo" panose="00000500000000000000" pitchFamily="2" charset="0"/>
              </a:rPr>
              <a:t>como</a:t>
            </a:r>
            <a:r>
              <a:rPr lang="en-US" sz="2300" dirty="0">
                <a:latin typeface="Aleo" panose="00000500000000000000" pitchFamily="2" charset="0"/>
              </a:rPr>
              <a:t> el </a:t>
            </a:r>
            <a:r>
              <a:rPr lang="en-US" sz="2300" dirty="0" err="1">
                <a:latin typeface="Aleo" panose="00000500000000000000" pitchFamily="2" charset="0"/>
              </a:rPr>
              <a:t>latón</a:t>
            </a:r>
            <a:r>
              <a:rPr lang="en-US" sz="2300" dirty="0">
                <a:latin typeface="Aleo" panose="00000500000000000000" pitchFamily="2" charset="0"/>
              </a:rPr>
              <a:t> y </a:t>
            </a:r>
            <a:r>
              <a:rPr lang="en-US" sz="2300" dirty="0" err="1">
                <a:latin typeface="Aleo" panose="00000500000000000000" pitchFamily="2" charset="0"/>
              </a:rPr>
              <a:t>bronce</a:t>
            </a:r>
            <a:r>
              <a:rPr lang="en-US" sz="2300" dirty="0">
                <a:latin typeface="Aleo" panose="00000500000000000000" pitchFamily="2" charset="0"/>
              </a:rPr>
              <a:t> </a:t>
            </a:r>
            <a:r>
              <a:rPr lang="en-US" sz="2300" dirty="0" err="1">
                <a:latin typeface="Aleo" panose="00000500000000000000" pitchFamily="2" charset="0"/>
              </a:rPr>
              <a:t>debidamente</a:t>
            </a:r>
            <a:r>
              <a:rPr lang="en-US" sz="2300" dirty="0">
                <a:latin typeface="Aleo" panose="00000500000000000000" pitchFamily="2" charset="0"/>
              </a:rPr>
              <a:t> </a:t>
            </a:r>
            <a:r>
              <a:rPr lang="en-US" sz="2300" dirty="0" err="1">
                <a:latin typeface="Aleo" panose="00000500000000000000" pitchFamily="2" charset="0"/>
              </a:rPr>
              <a:t>tratados</a:t>
            </a:r>
            <a:r>
              <a:rPr lang="en-US" sz="2300" dirty="0">
                <a:latin typeface="Aleo" panose="00000500000000000000" pitchFamily="2" charset="0"/>
              </a:rPr>
              <a:t>, </a:t>
            </a:r>
            <a:r>
              <a:rPr lang="en-US" sz="2300" dirty="0" err="1">
                <a:latin typeface="Aleo" panose="00000500000000000000" pitchFamily="2" charset="0"/>
              </a:rPr>
              <a:t>así</a:t>
            </a:r>
            <a:r>
              <a:rPr lang="en-US" sz="2300" dirty="0">
                <a:latin typeface="Aleo" panose="00000500000000000000" pitchFamily="2" charset="0"/>
              </a:rPr>
              <a:t> </a:t>
            </a:r>
            <a:r>
              <a:rPr lang="en-US" sz="2300" dirty="0" err="1">
                <a:latin typeface="Aleo" panose="00000500000000000000" pitchFamily="2" charset="0"/>
              </a:rPr>
              <a:t>como</a:t>
            </a:r>
            <a:r>
              <a:rPr lang="en-US" sz="2300" dirty="0">
                <a:latin typeface="Aleo" panose="00000500000000000000" pitchFamily="2" charset="0"/>
              </a:rPr>
              <a:t> los </a:t>
            </a:r>
            <a:r>
              <a:rPr lang="en-US" sz="2300" dirty="0" err="1">
                <a:latin typeface="Aleo" panose="00000500000000000000" pitchFamily="2" charset="0"/>
              </a:rPr>
              <a:t>sistemas</a:t>
            </a:r>
            <a:r>
              <a:rPr lang="en-US" sz="2300" dirty="0">
                <a:latin typeface="Aleo" panose="00000500000000000000" pitchFamily="2" charset="0"/>
              </a:rPr>
              <a:t> de </a:t>
            </a:r>
            <a:r>
              <a:rPr lang="en-US" sz="2300" dirty="0" err="1">
                <a:latin typeface="Aleo" panose="00000500000000000000" pitchFamily="2" charset="0"/>
              </a:rPr>
              <a:t>tracción</a:t>
            </a:r>
            <a:r>
              <a:rPr lang="en-US" sz="2300" dirty="0">
                <a:latin typeface="Aleo" panose="00000500000000000000" pitchFamily="2" charset="0"/>
              </a:rPr>
              <a:t>. </a:t>
            </a:r>
          </a:p>
          <a:p>
            <a:pPr marL="0" indent="0">
              <a:lnSpc>
                <a:spcPct val="120000"/>
              </a:lnSpc>
              <a:buNone/>
            </a:pPr>
            <a:r>
              <a:rPr lang="en-US" sz="2300" dirty="0">
                <a:latin typeface="Aleo" panose="00000500000000000000" pitchFamily="2" charset="0"/>
              </a:rPr>
              <a:t>En </a:t>
            </a:r>
            <a:r>
              <a:rPr lang="en-US" sz="2300" dirty="0" err="1">
                <a:latin typeface="Aleo" panose="00000500000000000000" pitchFamily="2" charset="0"/>
              </a:rPr>
              <a:t>cuanto</a:t>
            </a:r>
            <a:r>
              <a:rPr lang="en-US" sz="2300" dirty="0">
                <a:latin typeface="Aleo" panose="00000500000000000000" pitchFamily="2" charset="0"/>
              </a:rPr>
              <a:t> a la </a:t>
            </a:r>
            <a:r>
              <a:rPr lang="en-US" sz="2300" dirty="0" err="1">
                <a:latin typeface="Aleo" panose="00000500000000000000" pitchFamily="2" charset="0"/>
              </a:rPr>
              <a:t>guarnicionería</a:t>
            </a:r>
            <a:r>
              <a:rPr lang="en-US" sz="2300" dirty="0">
                <a:latin typeface="Aleo" panose="00000500000000000000" pitchFamily="2" charset="0"/>
              </a:rPr>
              <a:t> del Museo, el </a:t>
            </a:r>
            <a:r>
              <a:rPr lang="en-US" sz="2300" dirty="0" err="1">
                <a:latin typeface="Aleo" panose="00000500000000000000" pitchFamily="2" charset="0"/>
              </a:rPr>
              <a:t>cuidado</a:t>
            </a:r>
            <a:r>
              <a:rPr lang="en-US" sz="2300" dirty="0">
                <a:latin typeface="Aleo" panose="00000500000000000000" pitchFamily="2" charset="0"/>
              </a:rPr>
              <a:t> y </a:t>
            </a:r>
            <a:r>
              <a:rPr lang="en-US" sz="2300" dirty="0" err="1">
                <a:latin typeface="Aleo" panose="00000500000000000000" pitchFamily="2" charset="0"/>
              </a:rPr>
              <a:t>buena</a:t>
            </a:r>
            <a:r>
              <a:rPr lang="en-US" sz="2300" dirty="0">
                <a:latin typeface="Aleo" panose="00000500000000000000" pitchFamily="2" charset="0"/>
              </a:rPr>
              <a:t> </a:t>
            </a:r>
            <a:r>
              <a:rPr lang="en-US" sz="2300" dirty="0" err="1">
                <a:latin typeface="Aleo" panose="00000500000000000000" pitchFamily="2" charset="0"/>
              </a:rPr>
              <a:t>conservación</a:t>
            </a:r>
            <a:r>
              <a:rPr lang="en-US" sz="2300" dirty="0">
                <a:latin typeface="Aleo" panose="00000500000000000000" pitchFamily="2" charset="0"/>
              </a:rPr>
              <a:t> de las </a:t>
            </a:r>
            <a:r>
              <a:rPr lang="en-US" sz="2300" dirty="0" err="1">
                <a:latin typeface="Aleo" panose="00000500000000000000" pitchFamily="2" charset="0"/>
              </a:rPr>
              <a:t>piezas</a:t>
            </a:r>
            <a:r>
              <a:rPr lang="en-US" sz="2300" dirty="0">
                <a:latin typeface="Aleo" panose="00000500000000000000" pitchFamily="2" charset="0"/>
              </a:rPr>
              <a:t> </a:t>
            </a:r>
            <a:r>
              <a:rPr lang="en-US" sz="2300" dirty="0" err="1">
                <a:latin typeface="Aleo" panose="00000500000000000000" pitchFamily="2" charset="0"/>
              </a:rPr>
              <a:t>exige</a:t>
            </a:r>
            <a:r>
              <a:rPr lang="en-US" sz="2300" dirty="0">
                <a:latin typeface="Aleo" panose="00000500000000000000" pitchFamily="2" charset="0"/>
              </a:rPr>
              <a:t> un </a:t>
            </a:r>
            <a:r>
              <a:rPr lang="en-US" sz="2300" dirty="0" err="1">
                <a:latin typeface="Aleo" panose="00000500000000000000" pitchFamily="2" charset="0"/>
              </a:rPr>
              <a:t>mantenimiento</a:t>
            </a:r>
            <a:r>
              <a:rPr lang="en-US" sz="2300" dirty="0">
                <a:latin typeface="Aleo" panose="00000500000000000000" pitchFamily="2" charset="0"/>
              </a:rPr>
              <a:t> de </a:t>
            </a:r>
            <a:r>
              <a:rPr lang="en-US" sz="2300" dirty="0" err="1">
                <a:latin typeface="Aleo" panose="00000500000000000000" pitchFamily="2" charset="0"/>
              </a:rPr>
              <a:t>engrasado</a:t>
            </a:r>
            <a:r>
              <a:rPr lang="en-US" sz="2300" dirty="0">
                <a:latin typeface="Aleo" panose="00000500000000000000" pitchFamily="2" charset="0"/>
              </a:rPr>
              <a:t>, </a:t>
            </a:r>
            <a:r>
              <a:rPr lang="en-US" sz="2300" dirty="0" err="1">
                <a:latin typeface="Aleo" panose="00000500000000000000" pitchFamily="2" charset="0"/>
              </a:rPr>
              <a:t>encremados</a:t>
            </a:r>
            <a:r>
              <a:rPr lang="en-US" sz="2300" dirty="0">
                <a:latin typeface="Aleo" panose="00000500000000000000" pitchFamily="2" charset="0"/>
              </a:rPr>
              <a:t> y ceras de continuo.  El </a:t>
            </a:r>
            <a:r>
              <a:rPr lang="en-US" sz="2300" dirty="0" err="1">
                <a:latin typeface="Aleo" panose="00000500000000000000" pitchFamily="2" charset="0"/>
              </a:rPr>
              <a:t>procedimiento</a:t>
            </a:r>
            <a:r>
              <a:rPr lang="en-US" sz="2300" dirty="0">
                <a:latin typeface="Aleo" panose="00000500000000000000" pitchFamily="2" charset="0"/>
              </a:rPr>
              <a:t> </a:t>
            </a:r>
            <a:r>
              <a:rPr lang="en-US" sz="2300" dirty="0" err="1">
                <a:latin typeface="Aleo" panose="00000500000000000000" pitchFamily="2" charset="0"/>
              </a:rPr>
              <a:t>depende</a:t>
            </a:r>
            <a:r>
              <a:rPr lang="en-US" sz="2300" dirty="0">
                <a:latin typeface="Aleo" panose="00000500000000000000" pitchFamily="2" charset="0"/>
              </a:rPr>
              <a:t> del </a:t>
            </a:r>
            <a:r>
              <a:rPr lang="en-US" sz="2300" dirty="0" err="1">
                <a:latin typeface="Aleo" panose="00000500000000000000" pitchFamily="2" charset="0"/>
              </a:rPr>
              <a:t>estado</a:t>
            </a:r>
            <a:r>
              <a:rPr lang="en-US" sz="2300" dirty="0">
                <a:latin typeface="Aleo" panose="00000500000000000000" pitchFamily="2" charset="0"/>
              </a:rPr>
              <a:t> de las </a:t>
            </a:r>
            <a:r>
              <a:rPr lang="en-US" sz="2300" dirty="0" err="1">
                <a:latin typeface="Aleo" panose="00000500000000000000" pitchFamily="2" charset="0"/>
              </a:rPr>
              <a:t>piezas</a:t>
            </a:r>
            <a:r>
              <a:rPr lang="en-US" sz="2300" dirty="0">
                <a:latin typeface="Aleo" panose="00000500000000000000" pitchFamily="2" charset="0"/>
              </a:rPr>
              <a:t> y de la </a:t>
            </a:r>
            <a:r>
              <a:rPr lang="en-US" sz="2300" dirty="0" err="1">
                <a:latin typeface="Aleo" panose="00000500000000000000" pitchFamily="2" charset="0"/>
              </a:rPr>
              <a:t>actuación</a:t>
            </a:r>
            <a:r>
              <a:rPr lang="en-US" sz="2300" dirty="0">
                <a:latin typeface="Aleo" panose="00000500000000000000" pitchFamily="2" charset="0"/>
              </a:rPr>
              <a:t> que marque el </a:t>
            </a:r>
            <a:r>
              <a:rPr lang="en-US" sz="2300" dirty="0" err="1">
                <a:latin typeface="Aleo" panose="00000500000000000000" pitchFamily="2" charset="0"/>
              </a:rPr>
              <a:t>técnico</a:t>
            </a:r>
            <a:r>
              <a:rPr lang="en-US" sz="2300" dirty="0">
                <a:latin typeface="Aleo" panose="00000500000000000000" pitchFamily="2" charset="0"/>
              </a:rPr>
              <a:t> </a:t>
            </a:r>
            <a:r>
              <a:rPr lang="en-US" sz="2300" dirty="0" err="1">
                <a:latin typeface="Aleo" panose="00000500000000000000" pitchFamily="2" charset="0"/>
              </a:rPr>
              <a:t>especializado</a:t>
            </a:r>
            <a:r>
              <a:rPr lang="en-US" sz="2300" dirty="0">
                <a:latin typeface="Aleo" panose="00000500000000000000" pitchFamily="2" charset="0"/>
              </a:rPr>
              <a:t>. Gran </a:t>
            </a:r>
            <a:r>
              <a:rPr lang="en-US" sz="2300" dirty="0" err="1">
                <a:latin typeface="Aleo" panose="00000500000000000000" pitchFamily="2" charset="0"/>
              </a:rPr>
              <a:t>parte</a:t>
            </a:r>
            <a:r>
              <a:rPr lang="en-US" sz="2300" dirty="0">
                <a:latin typeface="Aleo" panose="00000500000000000000" pitchFamily="2" charset="0"/>
              </a:rPr>
              <a:t> de la </a:t>
            </a:r>
            <a:r>
              <a:rPr lang="en-US" sz="2300" dirty="0" err="1">
                <a:latin typeface="Aleo" panose="00000500000000000000" pitchFamily="2" charset="0"/>
              </a:rPr>
              <a:t>restauración</a:t>
            </a:r>
            <a:r>
              <a:rPr lang="en-US" sz="2300" dirty="0">
                <a:latin typeface="Aleo" panose="00000500000000000000" pitchFamily="2" charset="0"/>
              </a:rPr>
              <a:t> de los </a:t>
            </a:r>
            <a:r>
              <a:rPr lang="en-US" sz="2300" dirty="0" err="1">
                <a:latin typeface="Aleo" panose="00000500000000000000" pitchFamily="2" charset="0"/>
              </a:rPr>
              <a:t>cueros</a:t>
            </a:r>
            <a:r>
              <a:rPr lang="en-US" sz="2300" dirty="0">
                <a:latin typeface="Aleo" panose="00000500000000000000" pitchFamily="2" charset="0"/>
              </a:rPr>
              <a:t> se </a:t>
            </a:r>
            <a:r>
              <a:rPr lang="en-US" sz="2300" dirty="0" err="1">
                <a:latin typeface="Aleo" panose="00000500000000000000" pitchFamily="2" charset="0"/>
              </a:rPr>
              <a:t>realiza</a:t>
            </a:r>
            <a:r>
              <a:rPr lang="en-US" sz="2300" dirty="0">
                <a:latin typeface="Aleo" panose="00000500000000000000" pitchFamily="2" charset="0"/>
              </a:rPr>
              <a:t> en el taller de </a:t>
            </a:r>
            <a:r>
              <a:rPr lang="en-US" sz="2300" dirty="0" err="1">
                <a:latin typeface="Aleo" panose="00000500000000000000" pitchFamily="2" charset="0"/>
              </a:rPr>
              <a:t>guarnicionería</a:t>
            </a:r>
            <a:r>
              <a:rPr lang="en-US" sz="2300" dirty="0">
                <a:latin typeface="Aleo" panose="00000500000000000000" pitchFamily="2" charset="0"/>
              </a:rPr>
              <a:t> de la Real Escuela, bajo el control </a:t>
            </a:r>
            <a:r>
              <a:rPr lang="en-US" sz="2300" dirty="0" err="1">
                <a:latin typeface="Aleo" panose="00000500000000000000" pitchFamily="2" charset="0"/>
              </a:rPr>
              <a:t>técnico</a:t>
            </a:r>
            <a:r>
              <a:rPr lang="en-US" sz="2300" dirty="0">
                <a:latin typeface="Aleo" panose="00000500000000000000" pitchFamily="2" charset="0"/>
              </a:rPr>
              <a:t> </a:t>
            </a:r>
            <a:r>
              <a:rPr lang="en-US" sz="2300" dirty="0" err="1">
                <a:latin typeface="Aleo" panose="00000500000000000000" pitchFamily="2" charset="0"/>
              </a:rPr>
              <a:t>responsable</a:t>
            </a:r>
            <a:r>
              <a:rPr lang="en-US" sz="2300" dirty="0">
                <a:latin typeface="Aleo" panose="00000500000000000000" pitchFamily="2" charset="0"/>
              </a:rPr>
              <a:t>.</a:t>
            </a:r>
          </a:p>
          <a:p>
            <a:pPr marL="0" indent="0">
              <a:lnSpc>
                <a:spcPct val="120000"/>
              </a:lnSpc>
              <a:buNone/>
            </a:pPr>
            <a:r>
              <a:rPr lang="en-US" sz="2300" dirty="0">
                <a:latin typeface="Aleo" panose="00000500000000000000" pitchFamily="2" charset="0"/>
              </a:rPr>
              <a:t>Se </a:t>
            </a:r>
            <a:r>
              <a:rPr lang="en-US" sz="2300" dirty="0" err="1">
                <a:latin typeface="Aleo" panose="00000500000000000000" pitchFamily="2" charset="0"/>
              </a:rPr>
              <a:t>han</a:t>
            </a:r>
            <a:r>
              <a:rPr lang="en-US" sz="2300" dirty="0">
                <a:latin typeface="Aleo" panose="00000500000000000000" pitchFamily="2" charset="0"/>
              </a:rPr>
              <a:t> </a:t>
            </a:r>
            <a:r>
              <a:rPr lang="en-US" sz="2300" dirty="0" err="1">
                <a:latin typeface="Aleo" panose="00000500000000000000" pitchFamily="2" charset="0"/>
              </a:rPr>
              <a:t>sustituido</a:t>
            </a:r>
            <a:r>
              <a:rPr lang="en-US" sz="2300" dirty="0">
                <a:latin typeface="Aleo" panose="00000500000000000000" pitchFamily="2" charset="0"/>
              </a:rPr>
              <a:t> </a:t>
            </a:r>
            <a:r>
              <a:rPr lang="en-US" sz="2300" dirty="0" err="1">
                <a:latin typeface="Aleo" panose="00000500000000000000" pitchFamily="2" charset="0"/>
              </a:rPr>
              <a:t>piezas</a:t>
            </a:r>
            <a:r>
              <a:rPr lang="en-US" sz="2300" dirty="0">
                <a:latin typeface="Aleo" panose="00000500000000000000" pitchFamily="2" charset="0"/>
              </a:rPr>
              <a:t> y </a:t>
            </a:r>
            <a:r>
              <a:rPr lang="en-US" sz="2300" dirty="0" err="1">
                <a:latin typeface="Aleo" panose="00000500000000000000" pitchFamily="2" charset="0"/>
              </a:rPr>
              <a:t>equipos</a:t>
            </a:r>
            <a:r>
              <a:rPr lang="en-US" sz="2300" dirty="0">
                <a:latin typeface="Aleo" panose="00000500000000000000" pitchFamily="2" charset="0"/>
              </a:rPr>
              <a:t> multimedia en </a:t>
            </a:r>
            <a:r>
              <a:rPr lang="en-US" sz="2300" dirty="0" err="1">
                <a:latin typeface="Aleo" panose="00000500000000000000" pitchFamily="2" charset="0"/>
              </a:rPr>
              <a:t>sendos</a:t>
            </a:r>
            <a:r>
              <a:rPr lang="en-US" sz="2300" dirty="0">
                <a:latin typeface="Aleo" panose="00000500000000000000" pitchFamily="2" charset="0"/>
              </a:rPr>
              <a:t> </a:t>
            </a:r>
            <a:r>
              <a:rPr lang="en-US" sz="2300" dirty="0" err="1">
                <a:latin typeface="Aleo" panose="00000500000000000000" pitchFamily="2" charset="0"/>
              </a:rPr>
              <a:t>espacios</a:t>
            </a:r>
            <a:r>
              <a:rPr lang="en-US" sz="2300" dirty="0">
                <a:latin typeface="Aleo" panose="00000500000000000000" pitchFamily="2" charset="0"/>
              </a:rPr>
              <a:t> </a:t>
            </a:r>
            <a:r>
              <a:rPr lang="en-US" sz="2300" dirty="0" err="1">
                <a:latin typeface="Aleo" panose="00000500000000000000" pitchFamily="2" charset="0"/>
              </a:rPr>
              <a:t>museísticos</a:t>
            </a:r>
            <a:r>
              <a:rPr lang="en-US" sz="2300" dirty="0">
                <a:latin typeface="Aleo" panose="00000500000000000000" pitchFamily="2" charset="0"/>
              </a:rPr>
              <a:t>:  en el Museo del </a:t>
            </a:r>
            <a:r>
              <a:rPr lang="en-US" sz="2300" dirty="0" err="1">
                <a:latin typeface="Aleo" panose="00000500000000000000" pitchFamily="2" charset="0"/>
              </a:rPr>
              <a:t>Arte</a:t>
            </a:r>
            <a:r>
              <a:rPr lang="en-US" sz="2300" dirty="0">
                <a:latin typeface="Aleo" panose="00000500000000000000" pitchFamily="2" charset="0"/>
              </a:rPr>
              <a:t> </a:t>
            </a:r>
            <a:r>
              <a:rPr lang="en-US" sz="2300" dirty="0" err="1">
                <a:latin typeface="Aleo" panose="00000500000000000000" pitchFamily="2" charset="0"/>
              </a:rPr>
              <a:t>Ecuestre</a:t>
            </a:r>
            <a:r>
              <a:rPr lang="en-US" sz="2300" dirty="0">
                <a:latin typeface="Aleo" panose="00000500000000000000" pitchFamily="2" charset="0"/>
              </a:rPr>
              <a:t>: </a:t>
            </a:r>
            <a:r>
              <a:rPr lang="en-US" sz="2300" dirty="0" err="1">
                <a:latin typeface="Aleo" panose="00000500000000000000" pitchFamily="2" charset="0"/>
              </a:rPr>
              <a:t>sala</a:t>
            </a:r>
            <a:r>
              <a:rPr lang="en-US" sz="2300" dirty="0">
                <a:latin typeface="Aleo" panose="00000500000000000000" pitchFamily="2" charset="0"/>
              </a:rPr>
              <a:t> 8: </a:t>
            </a:r>
            <a:r>
              <a:rPr lang="en-US" sz="2300" dirty="0" err="1">
                <a:latin typeface="Aleo" panose="00000500000000000000" pitchFamily="2" charset="0"/>
              </a:rPr>
              <a:t>sustitución</a:t>
            </a:r>
            <a:r>
              <a:rPr lang="en-US" sz="2300" dirty="0">
                <a:latin typeface="Aleo" panose="00000500000000000000" pitchFamily="2" charset="0"/>
              </a:rPr>
              <a:t> de </a:t>
            </a:r>
            <a:r>
              <a:rPr lang="en-US" sz="2300" dirty="0" err="1">
                <a:latin typeface="Aleo" panose="00000500000000000000" pitchFamily="2" charset="0"/>
              </a:rPr>
              <a:t>lámpara</a:t>
            </a:r>
            <a:r>
              <a:rPr lang="en-US" sz="2300" dirty="0">
                <a:latin typeface="Aleo" panose="00000500000000000000" pitchFamily="2" charset="0"/>
              </a:rPr>
              <a:t> </a:t>
            </a:r>
            <a:r>
              <a:rPr lang="en-US" sz="2300" dirty="0" err="1">
                <a:latin typeface="Aleo" panose="00000500000000000000" pitchFamily="2" charset="0"/>
              </a:rPr>
              <a:t>agotada</a:t>
            </a:r>
            <a:r>
              <a:rPr lang="en-US" sz="2300" dirty="0">
                <a:latin typeface="Aleo" panose="00000500000000000000" pitchFamily="2" charset="0"/>
              </a:rPr>
              <a:t> de </a:t>
            </a:r>
            <a:r>
              <a:rPr lang="en-US" sz="2300" dirty="0" err="1">
                <a:latin typeface="Aleo" panose="00000500000000000000" pitchFamily="2" charset="0"/>
              </a:rPr>
              <a:t>proyector</a:t>
            </a:r>
            <a:r>
              <a:rPr lang="en-US" sz="2300" dirty="0">
                <a:latin typeface="Aleo" panose="00000500000000000000" pitchFamily="2" charset="0"/>
              </a:rPr>
              <a:t>; </a:t>
            </a:r>
            <a:r>
              <a:rPr lang="en-US" sz="2300" dirty="0" err="1">
                <a:latin typeface="Aleo" panose="00000500000000000000" pitchFamily="2" charset="0"/>
              </a:rPr>
              <a:t>sala</a:t>
            </a:r>
            <a:r>
              <a:rPr lang="en-US" sz="2300" dirty="0">
                <a:latin typeface="Aleo" panose="00000500000000000000" pitchFamily="2" charset="0"/>
              </a:rPr>
              <a:t> 6: </a:t>
            </a:r>
            <a:r>
              <a:rPr lang="en-US" sz="2300" dirty="0" err="1">
                <a:latin typeface="Aleo" panose="00000500000000000000" pitchFamily="2" charset="0"/>
              </a:rPr>
              <a:t>colocación</a:t>
            </a:r>
            <a:r>
              <a:rPr lang="en-US" sz="2300" dirty="0">
                <a:latin typeface="Aleo" panose="00000500000000000000" pitchFamily="2" charset="0"/>
              </a:rPr>
              <a:t> de </a:t>
            </a:r>
            <a:r>
              <a:rPr lang="en-US" sz="2300" dirty="0" err="1">
                <a:latin typeface="Aleo" panose="00000500000000000000" pitchFamily="2" charset="0"/>
              </a:rPr>
              <a:t>proyector</a:t>
            </a:r>
            <a:r>
              <a:rPr lang="en-US" sz="2300" dirty="0">
                <a:latin typeface="Aleo" panose="00000500000000000000" pitchFamily="2" charset="0"/>
              </a:rPr>
              <a:t> nuevo por </a:t>
            </a:r>
            <a:r>
              <a:rPr lang="en-US" sz="2300" dirty="0" err="1">
                <a:latin typeface="Aleo" panose="00000500000000000000" pitchFamily="2" charset="0"/>
              </a:rPr>
              <a:t>avería</a:t>
            </a:r>
            <a:r>
              <a:rPr lang="en-US" sz="2300" dirty="0">
                <a:latin typeface="Aleo" panose="00000500000000000000" pitchFamily="2" charset="0"/>
              </a:rPr>
              <a:t> sin </a:t>
            </a:r>
            <a:r>
              <a:rPr lang="en-US" sz="2300" dirty="0" err="1">
                <a:latin typeface="Aleo" panose="00000500000000000000" pitchFamily="2" charset="0"/>
              </a:rPr>
              <a:t>posible</a:t>
            </a:r>
            <a:r>
              <a:rPr lang="en-US" sz="2300" dirty="0">
                <a:latin typeface="Aleo" panose="00000500000000000000" pitchFamily="2" charset="0"/>
              </a:rPr>
              <a:t> </a:t>
            </a:r>
            <a:r>
              <a:rPr lang="en-US" sz="2300" dirty="0" err="1">
                <a:latin typeface="Aleo" panose="00000500000000000000" pitchFamily="2" charset="0"/>
              </a:rPr>
              <a:t>reparación</a:t>
            </a:r>
            <a:r>
              <a:rPr lang="en-US" sz="2300" dirty="0">
                <a:latin typeface="Aleo" panose="00000500000000000000" pitchFamily="2" charset="0"/>
              </a:rPr>
              <a:t> del anterior; y </a:t>
            </a:r>
            <a:r>
              <a:rPr lang="en-US" sz="2300" dirty="0" err="1">
                <a:latin typeface="Aleo" panose="00000500000000000000" pitchFamily="2" charset="0"/>
              </a:rPr>
              <a:t>cambios</a:t>
            </a:r>
            <a:r>
              <a:rPr lang="en-US" sz="2300" dirty="0">
                <a:latin typeface="Aleo" panose="00000500000000000000" pitchFamily="2" charset="0"/>
              </a:rPr>
              <a:t> de </a:t>
            </a:r>
            <a:r>
              <a:rPr lang="en-US" sz="2300" dirty="0" err="1">
                <a:latin typeface="Aleo" panose="00000500000000000000" pitchFamily="2" charset="0"/>
              </a:rPr>
              <a:t>fuente</a:t>
            </a:r>
            <a:r>
              <a:rPr lang="en-US" sz="2300" dirty="0">
                <a:latin typeface="Aleo" panose="00000500000000000000" pitchFamily="2" charset="0"/>
              </a:rPr>
              <a:t> de </a:t>
            </a:r>
            <a:r>
              <a:rPr lang="en-US" sz="2300" dirty="0" err="1">
                <a:latin typeface="Aleo" panose="00000500000000000000" pitchFamily="2" charset="0"/>
              </a:rPr>
              <a:t>alimentación</a:t>
            </a:r>
            <a:r>
              <a:rPr lang="en-US" sz="2300" dirty="0">
                <a:latin typeface="Aleo" panose="00000500000000000000" pitchFamily="2" charset="0"/>
              </a:rPr>
              <a:t> en </a:t>
            </a:r>
            <a:r>
              <a:rPr lang="en-US" sz="2300" dirty="0" err="1">
                <a:latin typeface="Aleo" panose="00000500000000000000" pitchFamily="2" charset="0"/>
              </a:rPr>
              <a:t>tres</a:t>
            </a:r>
            <a:r>
              <a:rPr lang="en-US" sz="2300" dirty="0">
                <a:latin typeface="Aleo" panose="00000500000000000000" pitchFamily="2" charset="0"/>
              </a:rPr>
              <a:t> </a:t>
            </a:r>
            <a:r>
              <a:rPr lang="en-US" sz="2300" dirty="0" err="1">
                <a:latin typeface="Aleo" panose="00000500000000000000" pitchFamily="2" charset="0"/>
              </a:rPr>
              <a:t>pantallas</a:t>
            </a:r>
            <a:r>
              <a:rPr lang="en-US" sz="2300" dirty="0">
                <a:latin typeface="Aleo" panose="00000500000000000000" pitchFamily="2" charset="0"/>
              </a:rPr>
              <a:t>. En el Museo del </a:t>
            </a:r>
            <a:r>
              <a:rPr lang="en-US" sz="2300" dirty="0" err="1">
                <a:latin typeface="Aleo" panose="00000500000000000000" pitchFamily="2" charset="0"/>
              </a:rPr>
              <a:t>Enganche</a:t>
            </a:r>
            <a:r>
              <a:rPr lang="en-US" sz="2300" dirty="0">
                <a:latin typeface="Aleo" panose="00000500000000000000" pitchFamily="2" charset="0"/>
              </a:rPr>
              <a:t> se </a:t>
            </a:r>
            <a:r>
              <a:rPr lang="en-US" sz="2300" dirty="0" err="1">
                <a:latin typeface="Aleo" panose="00000500000000000000" pitchFamily="2" charset="0"/>
              </a:rPr>
              <a:t>han</a:t>
            </a:r>
            <a:r>
              <a:rPr lang="en-US" sz="2300" dirty="0">
                <a:latin typeface="Aleo" panose="00000500000000000000" pitchFamily="2" charset="0"/>
              </a:rPr>
              <a:t> </a:t>
            </a:r>
            <a:r>
              <a:rPr lang="en-US" sz="2300" dirty="0" err="1">
                <a:latin typeface="Aleo" panose="00000500000000000000" pitchFamily="2" charset="0"/>
              </a:rPr>
              <a:t>sustituido</a:t>
            </a:r>
            <a:r>
              <a:rPr lang="en-US" sz="2300" dirty="0">
                <a:latin typeface="Aleo" panose="00000500000000000000" pitchFamily="2" charset="0"/>
              </a:rPr>
              <a:t> las </a:t>
            </a:r>
            <a:r>
              <a:rPr lang="en-US" sz="2300" dirty="0" err="1">
                <a:latin typeface="Aleo" panose="00000500000000000000" pitchFamily="2" charset="0"/>
              </a:rPr>
              <a:t>lámparas</a:t>
            </a:r>
            <a:r>
              <a:rPr lang="en-US" sz="2300" dirty="0">
                <a:latin typeface="Aleo" panose="00000500000000000000" pitchFamily="2" charset="0"/>
              </a:rPr>
              <a:t> </a:t>
            </a:r>
            <a:r>
              <a:rPr lang="en-US" sz="2300" dirty="0" err="1">
                <a:latin typeface="Aleo" panose="00000500000000000000" pitchFamily="2" charset="0"/>
              </a:rPr>
              <a:t>agotadas</a:t>
            </a:r>
            <a:r>
              <a:rPr lang="en-US" sz="2300" dirty="0">
                <a:latin typeface="Aleo" panose="00000500000000000000" pitchFamily="2" charset="0"/>
              </a:rPr>
              <a:t> de los </a:t>
            </a:r>
            <a:r>
              <a:rPr lang="en-US" sz="2300" dirty="0" err="1">
                <a:latin typeface="Aleo" panose="00000500000000000000" pitchFamily="2" charset="0"/>
              </a:rPr>
              <a:t>tres</a:t>
            </a:r>
            <a:r>
              <a:rPr lang="en-US" sz="2300" dirty="0">
                <a:latin typeface="Aleo" panose="00000500000000000000" pitchFamily="2" charset="0"/>
              </a:rPr>
              <a:t> </a:t>
            </a:r>
            <a:r>
              <a:rPr lang="en-US" sz="2300" dirty="0" err="1">
                <a:latin typeface="Aleo" panose="00000500000000000000" pitchFamily="2" charset="0"/>
              </a:rPr>
              <a:t>proyectores</a:t>
            </a:r>
            <a:r>
              <a:rPr lang="en-US" sz="2300" dirty="0">
                <a:latin typeface="Aleo" panose="00000500000000000000" pitchFamily="2" charset="0"/>
              </a:rPr>
              <a:t> de la Sala “Que es el </a:t>
            </a:r>
            <a:r>
              <a:rPr lang="en-US" sz="2300" dirty="0" err="1">
                <a:latin typeface="Aleo" panose="00000500000000000000" pitchFamily="2" charset="0"/>
              </a:rPr>
              <a:t>Enganche</a:t>
            </a:r>
            <a:r>
              <a:rPr lang="en-US" sz="2300" dirty="0">
                <a:latin typeface="Aleo" panose="00000500000000000000" pitchFamily="2" charset="0"/>
              </a:rPr>
              <a:t>”.</a:t>
            </a:r>
          </a:p>
          <a:p>
            <a:endParaRPr lang="en-US" sz="600" dirty="0"/>
          </a:p>
          <a:p>
            <a:endParaRPr lang="en-US" sz="6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Marcador de contenido 5" descr="Interfaz de usuario gráfica&#10;&#10;Descripción generada automáticamente">
            <a:extLst>
              <a:ext uri="{FF2B5EF4-FFF2-40B4-BE49-F238E27FC236}">
                <a16:creationId xmlns:a16="http://schemas.microsoft.com/office/drawing/2014/main" id="{407907DB-478D-49C1-B1A2-EA557268E23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304" r="17486"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843321409"/>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4540FEF-83D0-4AC0-B031-8BA3F765B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a:extLst>
              <a:ext uri="{FF2B5EF4-FFF2-40B4-BE49-F238E27FC236}">
                <a16:creationId xmlns:a16="http://schemas.microsoft.com/office/drawing/2014/main" id="{B453E029-7250-4068-8859-CE74042D1365}"/>
              </a:ext>
            </a:extLst>
          </p:cNvPr>
          <p:cNvSpPr>
            <a:spLocks noGrp="1"/>
          </p:cNvSpPr>
          <p:nvPr>
            <p:ph sz="half" idx="1"/>
          </p:nvPr>
        </p:nvSpPr>
        <p:spPr>
          <a:xfrm>
            <a:off x="741175" y="704674"/>
            <a:ext cx="4878978" cy="5645791"/>
          </a:xfrm>
        </p:spPr>
        <p:txBody>
          <a:bodyPr vert="horz" lIns="91440" tIns="45720" rIns="91440" bIns="45720" rtlCol="0">
            <a:normAutofit fontScale="25000" lnSpcReduction="20000"/>
          </a:bodyPr>
          <a:lstStyle/>
          <a:p>
            <a:pPr marL="0" indent="0" algn="ctr">
              <a:lnSpc>
                <a:spcPct val="120000"/>
              </a:lnSpc>
              <a:buNone/>
            </a:pPr>
            <a:r>
              <a:rPr lang="es-ES" sz="7200" b="1" dirty="0">
                <a:latin typeface="Aleo" panose="00000500000000000000" pitchFamily="2" charset="0"/>
              </a:rPr>
              <a:t>CERTIFICACIÓN EN CALIDAD </a:t>
            </a:r>
          </a:p>
          <a:p>
            <a:pPr marL="0" indent="0" algn="ctr">
              <a:lnSpc>
                <a:spcPct val="120000"/>
              </a:lnSpc>
              <a:buNone/>
            </a:pPr>
            <a:r>
              <a:rPr lang="es-ES" sz="7200" b="1" dirty="0">
                <a:latin typeface="Aleo" panose="00000500000000000000" pitchFamily="2" charset="0"/>
              </a:rPr>
              <a:t>Y MEDIOAMBIENTE</a:t>
            </a:r>
          </a:p>
          <a:p>
            <a:pPr marL="0" indent="0" algn="just">
              <a:lnSpc>
                <a:spcPct val="120000"/>
              </a:lnSpc>
              <a:buNone/>
            </a:pPr>
            <a:endParaRPr lang="es-ES" sz="2000" dirty="0">
              <a:latin typeface="Aleo" panose="00000500000000000000" pitchFamily="2" charset="0"/>
            </a:endParaRPr>
          </a:p>
          <a:p>
            <a:pPr marL="0" indent="0" algn="just">
              <a:lnSpc>
                <a:spcPct val="120000"/>
              </a:lnSpc>
              <a:buNone/>
            </a:pPr>
            <a:r>
              <a:rPr lang="es-ES" sz="4400" dirty="0">
                <a:latin typeface="Aleo" panose="00000500000000000000" pitchFamily="2" charset="0"/>
              </a:rPr>
              <a:t>Durante el año 2020 se ha llevado a cabo la segunda Auditoría de seguimiento del Sistema de Gestión de la calidad y de Medio Ambiente, habiéndose producido en 2018 la auditoría de adaptación a las nuevas versiones de 2015 de ambas normas. Se comprobó la implantación del sistema respecto a los requisitos especificados en las normas de referencia UNE EN ISO 9001:2015 y UNE EN ISO 14001:2015.</a:t>
            </a:r>
          </a:p>
          <a:p>
            <a:pPr marL="0" indent="0" algn="just">
              <a:lnSpc>
                <a:spcPct val="120000"/>
              </a:lnSpc>
              <a:buNone/>
            </a:pPr>
            <a:endParaRPr lang="es-ES" sz="4400" dirty="0">
              <a:latin typeface="Aleo" panose="00000500000000000000" pitchFamily="2" charset="0"/>
            </a:endParaRPr>
          </a:p>
          <a:p>
            <a:pPr marL="0" indent="0" algn="just">
              <a:lnSpc>
                <a:spcPct val="120000"/>
              </a:lnSpc>
              <a:buNone/>
            </a:pPr>
            <a:r>
              <a:rPr lang="es-ES" sz="4400" dirty="0">
                <a:latin typeface="Aleo" panose="00000500000000000000" pitchFamily="2" charset="0"/>
              </a:rPr>
              <a:t>La empresa auditora, AENOR, consideró cumplidos los objetivos de la auditoría y la eficacia del sistema de gestión, referido a: “La organización de exhibiciones ecuestres, visitas a las instalaciones y museos. Atención veterinaria y hospitalaria de grandes animales de la especie equina para las especialidades de: cirugía mayor, cirugía menor, reproducción (monta natural e inseminación artificial). Prestación del servicio de diagnóstico por imagen (radiología, ultrasonidos y termografía) para grandes animales de la especie equina. El diseño y la impartición de acciones formativas en las materias de guarnicionería, cochero de enganche, mozo de cuadra, auxiliar de clínica veterinaria, y equitación. Alquiler de instalaciones para eventos”.</a:t>
            </a:r>
          </a:p>
          <a:p>
            <a:pPr marL="0" indent="0" algn="just">
              <a:lnSpc>
                <a:spcPct val="120000"/>
              </a:lnSpc>
              <a:buNone/>
            </a:pPr>
            <a:endParaRPr lang="es-ES" sz="4400" dirty="0">
              <a:latin typeface="Aleo" panose="00000500000000000000" pitchFamily="2" charset="0"/>
            </a:endParaRPr>
          </a:p>
          <a:p>
            <a:pPr marL="0" indent="0" algn="just">
              <a:lnSpc>
                <a:spcPct val="120000"/>
              </a:lnSpc>
              <a:buNone/>
            </a:pPr>
            <a:r>
              <a:rPr lang="es-ES" sz="4400" dirty="0">
                <a:latin typeface="Aleo" panose="00000500000000000000" pitchFamily="2" charset="0"/>
              </a:rPr>
              <a:t>También durante 2020 se ha avanzado en el procedimiento para la obtención de la distinción SICTED- proyecto de mejora de la calidad de los destinos turísticos. El proceso se está llevando a cabo con el apoyo que el GDR de la Campiña de Jerez y la Costa Noroeste de Cádiz está prestando a los distintos establecimientos/empresas turísticas del territorio. Se prevé la adhesión para 2021.</a:t>
            </a:r>
          </a:p>
          <a:p>
            <a:pPr marL="0" indent="0">
              <a:buNone/>
            </a:pPr>
            <a:endParaRPr lang="en-US" sz="2000" dirty="0"/>
          </a:p>
        </p:txBody>
      </p:sp>
      <p:pic>
        <p:nvPicPr>
          <p:cNvPr id="12" name="Marcador de contenido 11" descr="Texto, Carta&#10;&#10;Descripción generada automáticamente">
            <a:extLst>
              <a:ext uri="{FF2B5EF4-FFF2-40B4-BE49-F238E27FC236}">
                <a16:creationId xmlns:a16="http://schemas.microsoft.com/office/drawing/2014/main" id="{6E36CCD8-18E8-4BEC-9AFC-8EA47EBFECF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32" r="9770" b="2"/>
          <a:stretch/>
        </p:blipFill>
        <p:spPr>
          <a:xfrm>
            <a:off x="5503671" y="891540"/>
            <a:ext cx="3281525" cy="5071110"/>
          </a:xfrm>
          <a:prstGeom prst="rect">
            <a:avLst/>
          </a:prstGeom>
          <a:effectLst>
            <a:outerShdw blurRad="406400" dist="317500" dir="5400000" sx="89000" sy="89000" rotWithShape="0">
              <a:prstClr val="black">
                <a:alpha val="15000"/>
              </a:prstClr>
            </a:outerShdw>
          </a:effectLst>
        </p:spPr>
      </p:pic>
      <p:pic>
        <p:nvPicPr>
          <p:cNvPr id="10" name="Marcador de contenido 9" descr="Texto, Carta&#10;&#10;Descripción generada automáticamente">
            <a:extLst>
              <a:ext uri="{FF2B5EF4-FFF2-40B4-BE49-F238E27FC236}">
                <a16:creationId xmlns:a16="http://schemas.microsoft.com/office/drawing/2014/main" id="{20EACD13-79F6-4EB4-B67F-D8135773C681}"/>
              </a:ext>
            </a:extLst>
          </p:cNvPr>
          <p:cNvPicPr>
            <a:picLocks noChangeAspect="1"/>
          </p:cNvPicPr>
          <p:nvPr/>
        </p:nvPicPr>
        <p:blipFill rotWithShape="1">
          <a:blip r:embed="rId3">
            <a:extLst>
              <a:ext uri="{28A0092B-C50C-407E-A947-70E740481C1C}">
                <a14:useLocalDpi xmlns:a14="http://schemas.microsoft.com/office/drawing/2010/main" val="0"/>
              </a:ext>
            </a:extLst>
          </a:blip>
          <a:srcRect l="-1861" r="3290" b="2"/>
          <a:stretch/>
        </p:blipFill>
        <p:spPr>
          <a:xfrm>
            <a:off x="8655443" y="887341"/>
            <a:ext cx="3536557" cy="5071110"/>
          </a:xfrm>
          <a:prstGeom prst="rect">
            <a:avLst/>
          </a:prstGeom>
          <a:effectLst>
            <a:outerShdw blurRad="406400" dist="317500" dir="5400000" sx="89000" sy="89000" rotWithShape="0">
              <a:prstClr val="black">
                <a:alpha val="15000"/>
              </a:prstClr>
            </a:outerShdw>
          </a:effectLst>
        </p:spPr>
      </p:pic>
      <p:cxnSp>
        <p:nvCxnSpPr>
          <p:cNvPr id="36" name="Straight Connector 35">
            <a:extLst>
              <a:ext uri="{FF2B5EF4-FFF2-40B4-BE49-F238E27FC236}">
                <a16:creationId xmlns:a16="http://schemas.microsoft.com/office/drawing/2014/main" id="{07EBD21B-F126-49B7-A7E1-BF43C0BD87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92977" y="891540"/>
            <a:ext cx="0" cy="507492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611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ítulo 4">
            <a:extLst>
              <a:ext uri="{FF2B5EF4-FFF2-40B4-BE49-F238E27FC236}">
                <a16:creationId xmlns:a16="http://schemas.microsoft.com/office/drawing/2014/main" id="{C6B094F5-25F8-4F2B-8775-0940B56F2AEB}"/>
              </a:ext>
            </a:extLst>
          </p:cNvPr>
          <p:cNvSpPr>
            <a:spLocks noGrp="1"/>
          </p:cNvSpPr>
          <p:nvPr>
            <p:ph type="title"/>
          </p:nvPr>
        </p:nvSpPr>
        <p:spPr>
          <a:xfrm>
            <a:off x="2311147" y="365760"/>
            <a:ext cx="7569706" cy="1288238"/>
          </a:xfrm>
        </p:spPr>
        <p:txBody>
          <a:bodyPr anchor="ctr">
            <a:noAutofit/>
          </a:bodyPr>
          <a:lstStyle/>
          <a:p>
            <a:pPr algn="ctr"/>
            <a:r>
              <a:rPr lang="es-ES" b="1" dirty="0">
                <a:latin typeface="Aleo" panose="00000500000000000000" pitchFamily="2" charset="0"/>
              </a:rPr>
              <a:t>b. CONVENIOS DE COLABORACIÓN</a:t>
            </a:r>
          </a:p>
        </p:txBody>
      </p:sp>
      <p:pic>
        <p:nvPicPr>
          <p:cNvPr id="3" name="Marcador de contenido 2" descr="Un par de personas sentadas en una mesa de madera&#10;&#10;Descripción generada automáticamente con confianza media">
            <a:extLst>
              <a:ext uri="{FF2B5EF4-FFF2-40B4-BE49-F238E27FC236}">
                <a16:creationId xmlns:a16="http://schemas.microsoft.com/office/drawing/2014/main" id="{77DB474C-FCF1-4BFB-8B61-A27D0CDFC9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47109188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1"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1"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2"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3"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9"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 name="Título 3">
            <a:extLst>
              <a:ext uri="{FF2B5EF4-FFF2-40B4-BE49-F238E27FC236}">
                <a16:creationId xmlns:a16="http://schemas.microsoft.com/office/drawing/2014/main" id="{A2949C12-FFED-4C97-B41C-5D93CCAFE2F6}"/>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marL="0" marR="0" lvl="0" indent="0" algn="r" fontAlgn="auto">
              <a:spcAft>
                <a:spcPts val="0"/>
              </a:spcAft>
              <a:tabLst/>
              <a:defRPr/>
            </a:pPr>
            <a:r>
              <a:rPr kumimoji="0" lang="en-US" sz="1000" b="0" i="0" u="none" strike="noStrike" kern="1200" cap="none" spc="0" normalizeH="0" baseline="0" noProof="0" dirty="0">
                <a:ln>
                  <a:noFill/>
                </a:ln>
                <a:effectLst/>
                <a:uLnTx/>
                <a:uFillTx/>
                <a:latin typeface="+mj-lt"/>
                <a:ea typeface="+mj-ea"/>
                <a:cs typeface="+mj-cs"/>
              </a:rPr>
              <a:t>.</a:t>
            </a:r>
            <a:br>
              <a:rPr kumimoji="0" lang="en-US" sz="1000" b="0" i="0" u="none" strike="noStrike" kern="1200" cap="none" spc="0" normalizeH="0" baseline="0" noProof="0" dirty="0">
                <a:ln>
                  <a:noFill/>
                </a:ln>
                <a:effectLst/>
                <a:uLnTx/>
                <a:uFillTx/>
                <a:latin typeface="+mj-lt"/>
                <a:ea typeface="+mj-ea"/>
                <a:cs typeface="+mj-cs"/>
              </a:rPr>
            </a:br>
            <a:endParaRPr lang="en-US" sz="1000" kern="1200" dirty="0">
              <a:latin typeface="+mj-lt"/>
              <a:ea typeface="+mj-ea"/>
              <a:cs typeface="+mj-cs"/>
            </a:endParaRPr>
          </a:p>
        </p:txBody>
      </p:sp>
      <p:pic>
        <p:nvPicPr>
          <p:cNvPr id="8" name="Marcador de contenido 7" descr="Un grupo de personas de pie&#10;&#10;Descripción generada automáticamente">
            <a:extLst>
              <a:ext uri="{FF2B5EF4-FFF2-40B4-BE49-F238E27FC236}">
                <a16:creationId xmlns:a16="http://schemas.microsoft.com/office/drawing/2014/main" id="{0D279484-868D-4638-9704-12216D0FFA3D}"/>
              </a:ext>
            </a:extLst>
          </p:cNvPr>
          <p:cNvPicPr>
            <a:picLocks noChangeAspect="1"/>
          </p:cNvPicPr>
          <p:nvPr/>
        </p:nvPicPr>
        <p:blipFill rotWithShape="1">
          <a:blip r:embed="rId2">
            <a:extLst>
              <a:ext uri="{28A0092B-C50C-407E-A947-70E740481C1C}">
                <a14:useLocalDpi xmlns:a14="http://schemas.microsoft.com/office/drawing/2010/main" val="0"/>
              </a:ext>
            </a:extLst>
          </a:blip>
          <a:srcRect b="4255"/>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10" name="Marcador de contenido 9" descr="Un grupo de personas en una plaza&#10;&#10;Descripción generada automáticamente">
            <a:extLst>
              <a:ext uri="{FF2B5EF4-FFF2-40B4-BE49-F238E27FC236}">
                <a16:creationId xmlns:a16="http://schemas.microsoft.com/office/drawing/2014/main" id="{957A3DF8-7295-47FC-83DA-9DE8784CB12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4702" r="1" b="1"/>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5" name="Content Placeholder 34">
            <a:extLst>
              <a:ext uri="{FF2B5EF4-FFF2-40B4-BE49-F238E27FC236}">
                <a16:creationId xmlns:a16="http://schemas.microsoft.com/office/drawing/2014/main" id="{7C719524-68F7-479E-A3A6-80BE56B642BD}"/>
              </a:ext>
            </a:extLst>
          </p:cNvPr>
          <p:cNvSpPr>
            <a:spLocks noGrp="1"/>
          </p:cNvSpPr>
          <p:nvPr>
            <p:ph sz="half" idx="2"/>
          </p:nvPr>
        </p:nvSpPr>
        <p:spPr>
          <a:xfrm>
            <a:off x="1101198" y="4629953"/>
            <a:ext cx="9394291" cy="2201767"/>
          </a:xfrm>
        </p:spPr>
        <p:txBody>
          <a:bodyPr vert="horz" lIns="91440" tIns="45720" rIns="91440" bIns="45720" rtlCol="0" anchor="ctr">
            <a:normAutofit fontScale="25000" lnSpcReduction="20000"/>
          </a:bodyPr>
          <a:lstStyle/>
          <a:p>
            <a:pPr marL="0" indent="0" algn="just">
              <a:lnSpc>
                <a:spcPct val="120000"/>
              </a:lnSpc>
              <a:buNone/>
            </a:pP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Durante 2020 se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continúa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con la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ejecución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convenios</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colaboración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con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instituciones</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organismos</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para la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realización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actividades de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formación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especializada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que se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concretan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con Sussex Lusitanos. Se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imparten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cursos</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formación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específica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en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doma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y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entrenamiento</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caballos al personal (12 plazas)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dependiente</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los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servicios</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Cría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Caballar</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y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Remonta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en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virtud</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del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convenio</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general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vigente</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a:t>
            </a:r>
            <a:b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br>
            <a:b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b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Se ha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continuado</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con las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actuaciones</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del Plan Nacional de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Tecnificación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Deportiva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(PNTD) de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Doma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2020 que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desarrolla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la Real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Federación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Hípica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Española (RFHE) en Andalucía en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colaboración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con el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Consejo</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Superior de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Deportes</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La REAAE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apuesta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con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esta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colaboración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con la RFHE por la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formación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una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cantera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nuevos</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jinetes</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en la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disciplina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doma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clásica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ya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que entre sus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objetivos</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se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encuentra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la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preparación</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deportistas</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de élite,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siendo</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todo</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un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referente</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 en la </a:t>
            </a:r>
            <a:r>
              <a:rPr kumimoji="0" lang="en-US" sz="4400" b="0" i="0" u="none" strike="noStrike" kern="1200" cap="none" spc="0" normalizeH="0" baseline="0" noProof="0" dirty="0" err="1">
                <a:ln>
                  <a:noFill/>
                </a:ln>
                <a:solidFill>
                  <a:prstClr val="white"/>
                </a:solidFill>
                <a:effectLst/>
                <a:uLnTx/>
                <a:uFillTx/>
                <a:latin typeface="Aleo" panose="00000500000000000000" pitchFamily="2" charset="0"/>
                <a:ea typeface="+mj-ea"/>
                <a:cs typeface="+mj-cs"/>
              </a:rPr>
              <a:t>materia</a:t>
            </a:r>
            <a:r>
              <a:rPr kumimoji="0" lang="en-US" sz="4400" b="0" i="0" u="none" strike="noStrike" kern="1200" cap="none" spc="0" normalizeH="0" baseline="0" noProof="0" dirty="0">
                <a:ln>
                  <a:noFill/>
                </a:ln>
                <a:solidFill>
                  <a:prstClr val="white"/>
                </a:solidFill>
                <a:effectLst/>
                <a:uLnTx/>
                <a:uFillTx/>
                <a:latin typeface="Aleo" panose="00000500000000000000" pitchFamily="2" charset="0"/>
                <a:ea typeface="+mj-ea"/>
                <a:cs typeface="+mj-cs"/>
              </a:rPr>
              <a:t>.</a:t>
            </a:r>
          </a:p>
          <a:p>
            <a:pPr marL="0" indent="0" algn="just">
              <a:lnSpc>
                <a:spcPct val="120000"/>
              </a:lnSpc>
              <a:buNone/>
            </a:pPr>
            <a:r>
              <a:rPr lang="es-ES_tradnl" sz="4400" dirty="0">
                <a:effectLst/>
                <a:latin typeface="Aleo" panose="00000500000000000000" pitchFamily="2" charset="0"/>
                <a:ea typeface="Times New Roman" panose="02020603050405020304" pitchFamily="18" charset="0"/>
              </a:rPr>
              <a:t>Hemos alcanzado un acuerdo de colaboración con Caja Rural del Sur. El convenio tiene como objetivo apoyar el mantenimiento de las actividades y tradiciones de Andalucía, así como la promoción cultural y profesional de su entorno.</a:t>
            </a:r>
            <a:r>
              <a:rPr lang="es-ES" sz="4400" dirty="0">
                <a:latin typeface="Aleo" panose="00000500000000000000" pitchFamily="2" charset="0"/>
                <a:ea typeface="Times New Roman" panose="02020603050405020304" pitchFamily="18" charset="0"/>
              </a:rPr>
              <a:t> </a:t>
            </a:r>
            <a:r>
              <a:rPr lang="es-ES_tradnl" sz="4400" dirty="0">
                <a:effectLst/>
                <a:latin typeface="Aleo" panose="00000500000000000000" pitchFamily="2" charset="0"/>
                <a:ea typeface="Times New Roman" panose="02020603050405020304" pitchFamily="18" charset="0"/>
              </a:rPr>
              <a:t>Ha sido firmado por nuestro director, Jorge Ramos, y por el presidente de Caja Rural del Sur, José Luis García Palacios.</a:t>
            </a:r>
            <a:r>
              <a:rPr lang="es-ES" sz="4400" dirty="0">
                <a:latin typeface="Aleo" panose="00000500000000000000" pitchFamily="2" charset="0"/>
                <a:ea typeface="Times New Roman" panose="02020603050405020304" pitchFamily="18" charset="0"/>
              </a:rPr>
              <a:t> </a:t>
            </a:r>
            <a:r>
              <a:rPr lang="es-ES_tradnl" sz="4400" dirty="0">
                <a:effectLst/>
                <a:latin typeface="Aleo" panose="00000500000000000000" pitchFamily="2" charset="0"/>
                <a:ea typeface="Times New Roman" panose="02020603050405020304" pitchFamily="18" charset="0"/>
              </a:rPr>
              <a:t>Recientemente la entidad financiera fue patrocinadora de la Copa del Rey de Doma Vaquera, celebrada en nuestras instalaciones en el mes de octubre.</a:t>
            </a:r>
            <a:endParaRPr lang="es-ES" sz="4400" dirty="0">
              <a:effectLst/>
              <a:latin typeface="Aleo" panose="00000500000000000000" pitchFamily="2" charset="0"/>
              <a:ea typeface="Times New Roman" panose="02020603050405020304" pitchFamily="18" charset="0"/>
            </a:endParaRPr>
          </a:p>
          <a:p>
            <a:pPr marL="0" indent="0" algn="just">
              <a:lnSpc>
                <a:spcPct val="120000"/>
              </a:lnSpc>
              <a:buNone/>
            </a:pPr>
            <a:endParaRPr kumimoji="0" lang="en-US" sz="1100" b="0" i="0" u="none" strike="noStrike" kern="1200" cap="none" spc="0" normalizeH="0" baseline="0" noProof="0" dirty="0">
              <a:ln>
                <a:noFill/>
              </a:ln>
              <a:solidFill>
                <a:prstClr val="white"/>
              </a:solidFill>
              <a:effectLst/>
              <a:uLnTx/>
              <a:uFillTx/>
              <a:latin typeface="Aleo" panose="00000500000000000000" pitchFamily="2" charset="0"/>
              <a:ea typeface="+mj-ea"/>
              <a:cs typeface="+mj-cs"/>
            </a:endParaRPr>
          </a:p>
          <a:p>
            <a:pPr marL="0" indent="0" algn="just">
              <a:buNone/>
            </a:pPr>
            <a:endParaRPr lang="en-US" sz="1100" dirty="0">
              <a:latin typeface="Aleo" panose="00000500000000000000" pitchFamily="2" charset="0"/>
            </a:endParaRPr>
          </a:p>
        </p:txBody>
      </p:sp>
    </p:spTree>
    <p:extLst>
      <p:ext uri="{BB962C8B-B14F-4D97-AF65-F5344CB8AC3E}">
        <p14:creationId xmlns:p14="http://schemas.microsoft.com/office/powerpoint/2010/main" val="3590698668"/>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B1AF00E-9A5C-426A-BBE0-0B0B59BC2F44}"/>
              </a:ext>
            </a:extLst>
          </p:cNvPr>
          <p:cNvSpPr>
            <a:spLocks noGrp="1"/>
          </p:cNvSpPr>
          <p:nvPr>
            <p:ph type="title"/>
          </p:nvPr>
        </p:nvSpPr>
        <p:spPr>
          <a:xfrm>
            <a:off x="2311147" y="365760"/>
            <a:ext cx="7569706" cy="1288238"/>
          </a:xfrm>
        </p:spPr>
        <p:txBody>
          <a:bodyPr anchor="ctr">
            <a:normAutofit/>
          </a:bodyPr>
          <a:lstStyle/>
          <a:p>
            <a:pPr algn="ctr"/>
            <a:r>
              <a:rPr lang="es-ES" b="1" dirty="0">
                <a:latin typeface="Aleo" panose="00000500000000000000" pitchFamily="2" charset="0"/>
              </a:rPr>
              <a:t>c. FORMACIÓN</a:t>
            </a:r>
          </a:p>
        </p:txBody>
      </p:sp>
      <p:pic>
        <p:nvPicPr>
          <p:cNvPr id="6" name="Marcador de contenido 5" descr="Una plaza con gente al rededor&#10;&#10;Descripción generada automáticamente">
            <a:extLst>
              <a:ext uri="{FF2B5EF4-FFF2-40B4-BE49-F238E27FC236}">
                <a16:creationId xmlns:a16="http://schemas.microsoft.com/office/drawing/2014/main" id="{F787743F-D45A-4B2A-BEE3-FFA28C7C81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3043" y="1957388"/>
            <a:ext cx="6045914" cy="4024312"/>
          </a:xfrm>
        </p:spPr>
      </p:pic>
    </p:spTree>
    <p:extLst>
      <p:ext uri="{BB962C8B-B14F-4D97-AF65-F5344CB8AC3E}">
        <p14:creationId xmlns:p14="http://schemas.microsoft.com/office/powerpoint/2010/main" val="391794901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93B861FF-889B-4DC8-ABB9-8D04C9840F64}"/>
              </a:ext>
            </a:extLst>
          </p:cNvPr>
          <p:cNvSpPr>
            <a:spLocks noGrp="1"/>
          </p:cNvSpPr>
          <p:nvPr>
            <p:ph type="title"/>
          </p:nvPr>
        </p:nvSpPr>
        <p:spPr>
          <a:xfrm>
            <a:off x="841247" y="474146"/>
            <a:ext cx="10515593" cy="1197864"/>
          </a:xfrm>
        </p:spPr>
        <p:txBody>
          <a:bodyPr vert="horz" lIns="91440" tIns="45720" rIns="91440" bIns="45720" rtlCol="0" anchor="ctr">
            <a:normAutofit/>
          </a:bodyPr>
          <a:lstStyle/>
          <a:p>
            <a:r>
              <a:rPr lang="es-ES" sz="1800" b="1" dirty="0">
                <a:latin typeface="Aleo" panose="00000500000000000000" pitchFamily="2" charset="0"/>
              </a:rPr>
              <a:t>LA ENSEÑANZA EN NUESTRA ESCUELA</a:t>
            </a:r>
            <a:endParaRPr lang="en-US" sz="1800" b="1" dirty="0">
              <a:latin typeface="Aleo" panose="00000500000000000000" pitchFamily="2" charset="0"/>
            </a:endParaRPr>
          </a:p>
        </p:txBody>
      </p:sp>
      <p:cxnSp>
        <p:nvCxnSpPr>
          <p:cNvPr id="26" name="Straight Connector 25">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8" name="Marcador de contenido 7" descr="Texto&#10;&#10;Descripción generada automáticamente">
            <a:extLst>
              <a:ext uri="{FF2B5EF4-FFF2-40B4-BE49-F238E27FC236}">
                <a16:creationId xmlns:a16="http://schemas.microsoft.com/office/drawing/2014/main" id="{3085C0BB-7E40-469E-B634-9AB12943D0C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751" r="3472" b="-2"/>
          <a:stretch/>
        </p:blipFill>
        <p:spPr>
          <a:xfrm>
            <a:off x="835161" y="2236345"/>
            <a:ext cx="4914818" cy="3298453"/>
          </a:xfrm>
          <a:prstGeom prst="rect">
            <a:avLst/>
          </a:prstGeom>
        </p:spPr>
      </p:pic>
      <p:sp>
        <p:nvSpPr>
          <p:cNvPr id="5" name="Marcador de contenido 4">
            <a:extLst>
              <a:ext uri="{FF2B5EF4-FFF2-40B4-BE49-F238E27FC236}">
                <a16:creationId xmlns:a16="http://schemas.microsoft.com/office/drawing/2014/main" id="{D2A43FE8-E349-4A06-A190-3C0F3C3C5040}"/>
              </a:ext>
            </a:extLst>
          </p:cNvPr>
          <p:cNvSpPr>
            <a:spLocks noGrp="1"/>
          </p:cNvSpPr>
          <p:nvPr>
            <p:ph sz="half" idx="1"/>
          </p:nvPr>
        </p:nvSpPr>
        <p:spPr>
          <a:xfrm>
            <a:off x="7080308" y="1894114"/>
            <a:ext cx="4276531" cy="4277032"/>
          </a:xfrm>
        </p:spPr>
        <p:txBody>
          <a:bodyPr vert="horz" lIns="91440" tIns="45720" rIns="91440" bIns="45720" rtlCol="0" anchor="ctr">
            <a:normAutofit/>
          </a:bodyPr>
          <a:lstStyle/>
          <a:p>
            <a:pPr marL="0" indent="0" algn="just">
              <a:lnSpc>
                <a:spcPct val="120000"/>
              </a:lnSpc>
              <a:buNone/>
            </a:pPr>
            <a:r>
              <a:rPr lang="es-ES" sz="1100" dirty="0">
                <a:latin typeface="Aleo" panose="00000500000000000000" pitchFamily="2" charset="0"/>
              </a:rPr>
              <a:t>La formación de profesionales del mundo ecuestre es uno de los principales objetivos fundacionales de la Institución constituyéndose en una garantía para la conservación y difusión del arte ecuestre. </a:t>
            </a:r>
          </a:p>
          <a:p>
            <a:pPr algn="just">
              <a:lnSpc>
                <a:spcPct val="120000"/>
              </a:lnSpc>
            </a:pPr>
            <a:endParaRPr lang="es-ES" sz="1100" dirty="0">
              <a:latin typeface="Aleo" panose="00000500000000000000" pitchFamily="2" charset="0"/>
            </a:endParaRPr>
          </a:p>
          <a:p>
            <a:pPr marL="0" indent="0" algn="just">
              <a:lnSpc>
                <a:spcPct val="120000"/>
              </a:lnSpc>
              <a:buNone/>
            </a:pPr>
            <a:r>
              <a:rPr lang="es-ES" sz="1100" dirty="0">
                <a:latin typeface="Aleo" panose="00000500000000000000" pitchFamily="2" charset="0"/>
              </a:rPr>
              <a:t>La Fundación Real Escuela Andaluza del Arte Ecuestre propone distintas opciones encaminadas a cubrir de manera integral la demanda formativa:</a:t>
            </a:r>
          </a:p>
          <a:p>
            <a:pPr algn="just">
              <a:lnSpc>
                <a:spcPct val="120000"/>
              </a:lnSpc>
            </a:pPr>
            <a:endParaRPr lang="es-ES" sz="1100" dirty="0">
              <a:latin typeface="Aleo" panose="00000500000000000000" pitchFamily="2" charset="0"/>
            </a:endParaRPr>
          </a:p>
          <a:p>
            <a:pPr algn="just">
              <a:lnSpc>
                <a:spcPct val="120000"/>
              </a:lnSpc>
            </a:pPr>
            <a:r>
              <a:rPr lang="es-ES" sz="1100" dirty="0">
                <a:latin typeface="Aleo" panose="00000500000000000000" pitchFamily="2" charset="0"/>
              </a:rPr>
              <a:t>1. Cursos de Formación de Especialistas</a:t>
            </a:r>
          </a:p>
          <a:p>
            <a:pPr algn="just">
              <a:lnSpc>
                <a:spcPct val="120000"/>
              </a:lnSpc>
            </a:pPr>
            <a:r>
              <a:rPr lang="es-ES" sz="1100" dirty="0">
                <a:latin typeface="Aleo" panose="00000500000000000000" pitchFamily="2" charset="0"/>
              </a:rPr>
              <a:t>2. Cursos de Tecnificación Ecuestre </a:t>
            </a:r>
          </a:p>
          <a:p>
            <a:pPr algn="just">
              <a:lnSpc>
                <a:spcPct val="120000"/>
              </a:lnSpc>
            </a:pPr>
            <a:r>
              <a:rPr lang="es-ES" sz="1100" dirty="0">
                <a:latin typeface="Aleo" panose="00000500000000000000" pitchFamily="2" charset="0"/>
              </a:rPr>
              <a:t>3. Prácticas Formativas</a:t>
            </a:r>
          </a:p>
          <a:p>
            <a:endParaRPr lang="en-US" sz="2000" dirty="0"/>
          </a:p>
        </p:txBody>
      </p:sp>
    </p:spTree>
    <p:extLst>
      <p:ext uri="{BB962C8B-B14F-4D97-AF65-F5344CB8AC3E}">
        <p14:creationId xmlns:p14="http://schemas.microsoft.com/office/powerpoint/2010/main" val="323802368"/>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D9EC1FB4-676E-46A8-9C46-EFF9BB9BA57D}"/>
              </a:ext>
            </a:extLst>
          </p:cNvPr>
          <p:cNvSpPr>
            <a:spLocks noGrp="1"/>
          </p:cNvSpPr>
          <p:nvPr>
            <p:ph type="title"/>
          </p:nvPr>
        </p:nvSpPr>
        <p:spPr>
          <a:xfrm>
            <a:off x="855868" y="2490799"/>
            <a:ext cx="2061930" cy="2156621"/>
          </a:xfrm>
        </p:spPr>
        <p:txBody>
          <a:bodyPr anchor="t">
            <a:normAutofit/>
          </a:bodyPr>
          <a:lstStyle/>
          <a:p>
            <a:pPr algn="ctr"/>
            <a:r>
              <a:rPr lang="es-ES" sz="1800" b="1" dirty="0">
                <a:solidFill>
                  <a:srgbClr val="FFFFFF"/>
                </a:solidFill>
                <a:latin typeface="Aleo" panose="00000500000000000000" pitchFamily="2" charset="0"/>
              </a:rPr>
              <a:t>CURSOS DE FORMACIÓN DE ESPECIALISTAS</a:t>
            </a:r>
          </a:p>
        </p:txBody>
      </p:sp>
      <p:sp>
        <p:nvSpPr>
          <p:cNvPr id="3" name="Marcador de contenido 2">
            <a:extLst>
              <a:ext uri="{FF2B5EF4-FFF2-40B4-BE49-F238E27FC236}">
                <a16:creationId xmlns:a16="http://schemas.microsoft.com/office/drawing/2014/main" id="{AF76873E-45F1-4725-AA1E-1A4237B7FF74}"/>
              </a:ext>
            </a:extLst>
          </p:cNvPr>
          <p:cNvSpPr>
            <a:spLocks noGrp="1"/>
          </p:cNvSpPr>
          <p:nvPr>
            <p:ph sz="half" idx="1"/>
          </p:nvPr>
        </p:nvSpPr>
        <p:spPr>
          <a:xfrm>
            <a:off x="4555222" y="83890"/>
            <a:ext cx="4098337" cy="6774110"/>
          </a:xfrm>
        </p:spPr>
        <p:txBody>
          <a:bodyPr>
            <a:normAutofit fontScale="32500" lnSpcReduction="20000"/>
          </a:bodyPr>
          <a:lstStyle/>
          <a:p>
            <a:pPr marL="0" indent="0">
              <a:lnSpc>
                <a:spcPct val="110000"/>
              </a:lnSpc>
              <a:buNone/>
            </a:pPr>
            <a:r>
              <a:rPr lang="es-ES" sz="3400" dirty="0">
                <a:latin typeface="Aleo" panose="00000500000000000000" pitchFamily="2" charset="0"/>
              </a:rPr>
              <a:t>Dirigidos a perpetuar la tradición ecuestre y a la preparación de los futuros profesionales del sector ecuestre, ofreciendo una formación que combina los conocimientos teóricos con las enseñanzas prácticas.</a:t>
            </a:r>
          </a:p>
          <a:p>
            <a:pPr marL="0" indent="0">
              <a:lnSpc>
                <a:spcPct val="110000"/>
              </a:lnSpc>
              <a:buNone/>
            </a:pPr>
            <a:r>
              <a:rPr lang="es-ES" sz="3400" dirty="0">
                <a:latin typeface="Aleo" panose="00000500000000000000" pitchFamily="2" charset="0"/>
              </a:rPr>
              <a:t>La Escuela fija el número de plazas por especialidades, que para el curso 2020-2021 (septiembre-junio) fueron las siguientes:</a:t>
            </a:r>
          </a:p>
          <a:p>
            <a:pPr marL="0" indent="0">
              <a:lnSpc>
                <a:spcPct val="110000"/>
              </a:lnSpc>
              <a:buNone/>
            </a:pPr>
            <a:r>
              <a:rPr lang="es-ES" sz="3400" dirty="0">
                <a:latin typeface="Aleo" panose="00000500000000000000" pitchFamily="2" charset="0"/>
              </a:rPr>
              <a:t>Curso de formación de especialistas en Equitación: seis (6) plazas</a:t>
            </a:r>
          </a:p>
          <a:p>
            <a:pPr marL="0" indent="0">
              <a:lnSpc>
                <a:spcPct val="110000"/>
              </a:lnSpc>
              <a:buNone/>
            </a:pPr>
            <a:r>
              <a:rPr lang="es-ES" sz="3400" dirty="0">
                <a:latin typeface="Aleo" panose="00000500000000000000" pitchFamily="2" charset="0"/>
              </a:rPr>
              <a:t>Curso de formación de especialistas en Enganches: cuatro (4) plazas</a:t>
            </a:r>
          </a:p>
          <a:p>
            <a:pPr marL="0" indent="0">
              <a:lnSpc>
                <a:spcPct val="110000"/>
              </a:lnSpc>
              <a:buNone/>
            </a:pPr>
            <a:r>
              <a:rPr lang="es-ES" sz="3400" dirty="0">
                <a:latin typeface="Aleo" panose="00000500000000000000" pitchFamily="2" charset="0"/>
              </a:rPr>
              <a:t>Curso de formación de especialistas en Guarnicionería: cuatro (4) plazas</a:t>
            </a:r>
          </a:p>
          <a:p>
            <a:pPr marL="0" indent="0">
              <a:lnSpc>
                <a:spcPct val="110000"/>
              </a:lnSpc>
              <a:buNone/>
            </a:pPr>
            <a:r>
              <a:rPr lang="es-ES" sz="3400" dirty="0">
                <a:latin typeface="Aleo" panose="00000500000000000000" pitchFamily="2" charset="0"/>
              </a:rPr>
              <a:t>Curso de formación de especialistas en Auxiliar de Clínica Equina: cuatro (4) plazas </a:t>
            </a:r>
          </a:p>
          <a:p>
            <a:pPr marL="0" indent="0">
              <a:lnSpc>
                <a:spcPct val="110000"/>
              </a:lnSpc>
              <a:buNone/>
            </a:pPr>
            <a:r>
              <a:rPr lang="es-ES" sz="3400" dirty="0">
                <a:latin typeface="Aleo" panose="00000500000000000000" pitchFamily="2" charset="0"/>
              </a:rPr>
              <a:t>Curso de formación de especialistas en Mozo de Cuadras: seis (6) plazas </a:t>
            </a:r>
          </a:p>
          <a:p>
            <a:pPr marL="0" indent="0">
              <a:lnSpc>
                <a:spcPct val="110000"/>
              </a:lnSpc>
              <a:buNone/>
            </a:pPr>
            <a:r>
              <a:rPr lang="es-ES" sz="3400" dirty="0">
                <a:latin typeface="Aleo" panose="00000500000000000000" pitchFamily="2" charset="0"/>
              </a:rPr>
              <a:t>Del total de veinticuatro plazas convocadas se cubren veintitrés, siendo el curso en que se ha convocado mayor número de plazas y también en el que se han cubierto más plazas. En consecuencia, durante 2020-2021 son cuarenta el total de alumnos y alumnas que están matriculados y que reciben formación en la Fundación, siendo el curso con mayor número desde que se imparte esta formación, y cuya distribución se realiza de la siguiente manera según especialidades:</a:t>
            </a:r>
          </a:p>
          <a:p>
            <a:pPr marL="0" indent="0">
              <a:lnSpc>
                <a:spcPct val="110000"/>
              </a:lnSpc>
              <a:buNone/>
            </a:pPr>
            <a:r>
              <a:rPr lang="es-ES" sz="3400" dirty="0">
                <a:latin typeface="Aleo" panose="00000500000000000000" pitchFamily="2" charset="0"/>
              </a:rPr>
              <a:t>Formación de especialistas en Equitación: 21 alumno/as</a:t>
            </a:r>
          </a:p>
          <a:p>
            <a:pPr marL="0" indent="0">
              <a:lnSpc>
                <a:spcPct val="110000"/>
              </a:lnSpc>
              <a:buNone/>
            </a:pPr>
            <a:r>
              <a:rPr lang="es-ES" sz="3400" dirty="0">
                <a:latin typeface="Aleo" panose="00000500000000000000" pitchFamily="2" charset="0"/>
              </a:rPr>
              <a:t>Formación de especialistas en Enganches: 5 alumno/as</a:t>
            </a:r>
          </a:p>
          <a:p>
            <a:pPr marL="0" indent="0">
              <a:lnSpc>
                <a:spcPct val="110000"/>
              </a:lnSpc>
              <a:buNone/>
            </a:pPr>
            <a:r>
              <a:rPr lang="es-ES" sz="3400" dirty="0">
                <a:latin typeface="Aleo" panose="00000500000000000000" pitchFamily="2" charset="0"/>
              </a:rPr>
              <a:t>Formación de Guarnicioneros: 7 alumno/as</a:t>
            </a:r>
          </a:p>
          <a:p>
            <a:pPr marL="0" indent="0">
              <a:lnSpc>
                <a:spcPct val="110000"/>
              </a:lnSpc>
              <a:buNone/>
            </a:pPr>
            <a:r>
              <a:rPr lang="es-ES" sz="3400" dirty="0">
                <a:latin typeface="Aleo" panose="00000500000000000000" pitchFamily="2" charset="0"/>
              </a:rPr>
              <a:t>Formación de Auxiliares de clínica equina: 2 alumno/as</a:t>
            </a:r>
          </a:p>
          <a:p>
            <a:pPr marL="0" indent="0">
              <a:lnSpc>
                <a:spcPct val="110000"/>
              </a:lnSpc>
              <a:buNone/>
            </a:pPr>
            <a:r>
              <a:rPr lang="es-ES" sz="3400" dirty="0">
                <a:latin typeface="Aleo" panose="00000500000000000000" pitchFamily="2" charset="0"/>
              </a:rPr>
              <a:t>Formación de Mozos de cuadra: 5 alumno/as </a:t>
            </a:r>
          </a:p>
          <a:p>
            <a:pPr marL="0" indent="0">
              <a:lnSpc>
                <a:spcPct val="110000"/>
              </a:lnSpc>
              <a:buNone/>
            </a:pPr>
            <a:r>
              <a:rPr lang="es-ES" sz="3400" dirty="0">
                <a:latin typeface="Aleo" panose="00000500000000000000" pitchFamily="2" charset="0"/>
              </a:rPr>
              <a:t>Procedentes del curso lectivo 2019-2020 finalizaron sus estudios un total de quince alumnos y alumnas.</a:t>
            </a:r>
          </a:p>
          <a:p>
            <a:endParaRPr lang="es-ES" sz="500" dirty="0">
              <a:latin typeface="Aleo" panose="00000500000000000000" pitchFamily="2" charset="0"/>
            </a:endParaRPr>
          </a:p>
          <a:p>
            <a:pPr marL="0" indent="0">
              <a:buNone/>
            </a:pPr>
            <a:endParaRPr lang="es-ES" sz="500" dirty="0"/>
          </a:p>
        </p:txBody>
      </p:sp>
      <p:pic>
        <p:nvPicPr>
          <p:cNvPr id="8" name="Marcador de contenido 7" descr="Persona con casco montada en un caballo&#10;&#10;Descripción generada automáticamente">
            <a:extLst>
              <a:ext uri="{FF2B5EF4-FFF2-40B4-BE49-F238E27FC236}">
                <a16:creationId xmlns:a16="http://schemas.microsoft.com/office/drawing/2014/main" id="{EAD4E6C4-DDAD-408C-A09A-EE5CE1EF1B7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015363" y="1653520"/>
            <a:ext cx="2925763" cy="3831178"/>
          </a:xfrm>
        </p:spPr>
      </p:pic>
    </p:spTree>
    <p:extLst>
      <p:ext uri="{BB962C8B-B14F-4D97-AF65-F5344CB8AC3E}">
        <p14:creationId xmlns:p14="http://schemas.microsoft.com/office/powerpoint/2010/main" val="3524935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ítulo 4">
            <a:extLst>
              <a:ext uri="{FF2B5EF4-FFF2-40B4-BE49-F238E27FC236}">
                <a16:creationId xmlns:a16="http://schemas.microsoft.com/office/drawing/2014/main" id="{C6B094F5-25F8-4F2B-8775-0940B56F2AEB}"/>
              </a:ext>
            </a:extLst>
          </p:cNvPr>
          <p:cNvSpPr>
            <a:spLocks noGrp="1"/>
          </p:cNvSpPr>
          <p:nvPr>
            <p:ph type="title"/>
          </p:nvPr>
        </p:nvSpPr>
        <p:spPr>
          <a:xfrm>
            <a:off x="2311147" y="365760"/>
            <a:ext cx="7569706" cy="1288238"/>
          </a:xfrm>
        </p:spPr>
        <p:txBody>
          <a:bodyPr anchor="ctr">
            <a:noAutofit/>
          </a:bodyPr>
          <a:lstStyle/>
          <a:p>
            <a:pPr algn="ctr"/>
            <a:r>
              <a:rPr lang="es-ES" b="1" dirty="0">
                <a:latin typeface="Aleo" panose="00000500000000000000" pitchFamily="2" charset="0"/>
              </a:rPr>
              <a:t>a. LAS CIFRAS ECONÓMICAS</a:t>
            </a:r>
          </a:p>
        </p:txBody>
      </p:sp>
      <p:pic>
        <p:nvPicPr>
          <p:cNvPr id="7" name="Marcador de contenido 6" descr="Mano sosteniendo una caja de cartón&#10;&#10;Descripción generada automáticamente con confianza baja">
            <a:extLst>
              <a:ext uri="{FF2B5EF4-FFF2-40B4-BE49-F238E27FC236}">
                <a16:creationId xmlns:a16="http://schemas.microsoft.com/office/drawing/2014/main" id="{84599251-0BFE-4CE5-A9CE-3E1F28F7F6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7875" y="2096294"/>
            <a:ext cx="8096250" cy="3810000"/>
          </a:xfrm>
        </p:spPr>
      </p:pic>
    </p:spTree>
    <p:extLst>
      <p:ext uri="{BB962C8B-B14F-4D97-AF65-F5344CB8AC3E}">
        <p14:creationId xmlns:p14="http://schemas.microsoft.com/office/powerpoint/2010/main" val="35007200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Marcador de contenido 19">
            <a:extLst>
              <a:ext uri="{FF2B5EF4-FFF2-40B4-BE49-F238E27FC236}">
                <a16:creationId xmlns:a16="http://schemas.microsoft.com/office/drawing/2014/main" id="{F22D30AF-1388-4CC3-9F67-B61D85881E7B}"/>
              </a:ext>
            </a:extLst>
          </p:cNvPr>
          <p:cNvPicPr>
            <a:picLocks noChangeAspect="1"/>
          </p:cNvPicPr>
          <p:nvPr/>
        </p:nvPicPr>
        <p:blipFill rotWithShape="1">
          <a:blip r:embed="rId2">
            <a:extLst>
              <a:ext uri="{28A0092B-C50C-407E-A947-70E740481C1C}">
                <a14:useLocalDpi xmlns:a14="http://schemas.microsoft.com/office/drawing/2010/main" val="0"/>
              </a:ext>
            </a:extLst>
          </a:blip>
          <a:srcRect t="10765" r="-1" b="4988"/>
          <a:stretch/>
        </p:blipFill>
        <p:spPr>
          <a:xfrm>
            <a:off x="20" y="3579"/>
            <a:ext cx="12188932" cy="6854421"/>
          </a:xfrm>
          <a:prstGeom prst="rect">
            <a:avLst/>
          </a:prstGeom>
          <a:blipFill>
            <a:blip r:embed="rId3"/>
            <a:stretch>
              <a:fillRect/>
            </a:stretch>
          </a:blipFill>
        </p:spPr>
      </p:pic>
      <p:sp>
        <p:nvSpPr>
          <p:cNvPr id="47" name="Rectangle 46">
            <a:extLst>
              <a:ext uri="{FF2B5EF4-FFF2-40B4-BE49-F238E27FC236}">
                <a16:creationId xmlns:a16="http://schemas.microsoft.com/office/drawing/2014/main" id="{681CD866-52B5-4280-A92B-56BDFD1E9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48" y="0"/>
            <a:ext cx="6102351"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2351"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ítulo 4">
            <a:extLst>
              <a:ext uri="{FF2B5EF4-FFF2-40B4-BE49-F238E27FC236}">
                <a16:creationId xmlns:a16="http://schemas.microsoft.com/office/drawing/2014/main" id="{C831391F-A4B7-427B-B7DF-997FBAC7F0C8}"/>
              </a:ext>
            </a:extLst>
          </p:cNvPr>
          <p:cNvSpPr>
            <a:spLocks noGrp="1"/>
          </p:cNvSpPr>
          <p:nvPr>
            <p:ph type="title"/>
          </p:nvPr>
        </p:nvSpPr>
        <p:spPr>
          <a:xfrm>
            <a:off x="159391" y="4907560"/>
            <a:ext cx="5930257" cy="1916103"/>
          </a:xfrm>
        </p:spPr>
        <p:txBody>
          <a:bodyPr vert="horz" lIns="91440" tIns="45720" rIns="91440" bIns="45720" rtlCol="0" anchor="ctr">
            <a:normAutofit fontScale="90000"/>
          </a:bodyPr>
          <a:lstStyle/>
          <a:p>
            <a:r>
              <a:rPr lang="en-US" sz="1200" kern="1200" dirty="0" err="1">
                <a:solidFill>
                  <a:schemeClr val="tx1"/>
                </a:solidFill>
                <a:latin typeface="Aleo" panose="00000500000000000000" pitchFamily="2" charset="0"/>
              </a:rPr>
              <a:t>Además</a:t>
            </a:r>
            <a:r>
              <a:rPr lang="en-US" sz="1200" kern="1200" dirty="0">
                <a:solidFill>
                  <a:schemeClr val="tx1"/>
                </a:solidFill>
                <a:latin typeface="Aleo" panose="00000500000000000000" pitchFamily="2" charset="0"/>
              </a:rPr>
              <a:t>, la Real Escuela y la </a:t>
            </a:r>
            <a:r>
              <a:rPr lang="en-US" sz="1200" kern="1200" dirty="0" err="1">
                <a:solidFill>
                  <a:schemeClr val="tx1"/>
                </a:solidFill>
                <a:latin typeface="Aleo" panose="00000500000000000000" pitchFamily="2" charset="0"/>
              </a:rPr>
              <a:t>Yeguada</a:t>
            </a:r>
            <a:r>
              <a:rPr lang="en-US" sz="1200" kern="1200" dirty="0">
                <a:solidFill>
                  <a:schemeClr val="tx1"/>
                </a:solidFill>
                <a:latin typeface="Aleo" panose="00000500000000000000" pitchFamily="2" charset="0"/>
              </a:rPr>
              <a:t> Torreluna </a:t>
            </a:r>
            <a:r>
              <a:rPr lang="en-US" sz="1200" kern="1200" dirty="0" err="1">
                <a:solidFill>
                  <a:schemeClr val="tx1"/>
                </a:solidFill>
                <a:latin typeface="Aleo" panose="00000500000000000000" pitchFamily="2" charset="0"/>
              </a:rPr>
              <a:t>inician</a:t>
            </a:r>
            <a:r>
              <a:rPr lang="en-US" sz="1200" kern="1200" dirty="0">
                <a:solidFill>
                  <a:schemeClr val="tx1"/>
                </a:solidFill>
                <a:latin typeface="Aleo" panose="00000500000000000000" pitchFamily="2" charset="0"/>
              </a:rPr>
              <a:t> en 2020 una </a:t>
            </a:r>
            <a:r>
              <a:rPr lang="en-US" sz="1200" kern="1200" dirty="0" err="1">
                <a:solidFill>
                  <a:schemeClr val="tx1"/>
                </a:solidFill>
                <a:latin typeface="Aleo" panose="00000500000000000000" pitchFamily="2" charset="0"/>
              </a:rPr>
              <a:t>colaboración</a:t>
            </a:r>
            <a:r>
              <a:rPr lang="en-US" sz="1200" kern="1200" dirty="0">
                <a:solidFill>
                  <a:schemeClr val="tx1"/>
                </a:solidFill>
                <a:latin typeface="Aleo" panose="00000500000000000000" pitchFamily="2" charset="0"/>
              </a:rPr>
              <a:t> para la </a:t>
            </a:r>
            <a:r>
              <a:rPr lang="en-US" sz="1200" kern="1200" dirty="0" err="1">
                <a:solidFill>
                  <a:schemeClr val="tx1"/>
                </a:solidFill>
                <a:latin typeface="Aleo" panose="00000500000000000000" pitchFamily="2" charset="0"/>
              </a:rPr>
              <a:t>creación</a:t>
            </a:r>
            <a:r>
              <a:rPr lang="en-US" sz="1200" kern="1200" dirty="0">
                <a:solidFill>
                  <a:schemeClr val="tx1"/>
                </a:solidFill>
                <a:latin typeface="Aleo" panose="00000500000000000000" pitchFamily="2" charset="0"/>
              </a:rPr>
              <a:t> de un proyecto </a:t>
            </a:r>
            <a:r>
              <a:rPr lang="en-US" sz="1200" kern="1200" dirty="0" err="1">
                <a:solidFill>
                  <a:schemeClr val="tx1"/>
                </a:solidFill>
                <a:latin typeface="Aleo" panose="00000500000000000000" pitchFamily="2" charset="0"/>
              </a:rPr>
              <a:t>formativo</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denominado</a:t>
            </a:r>
            <a:r>
              <a:rPr lang="en-US" sz="1200" kern="1200" dirty="0">
                <a:solidFill>
                  <a:schemeClr val="tx1"/>
                </a:solidFill>
                <a:latin typeface="Aleo" panose="00000500000000000000" pitchFamily="2" charset="0"/>
              </a:rPr>
              <a:t> “Campus Real Escuela Torreluna”. Este Campus, </a:t>
            </a:r>
            <a:r>
              <a:rPr lang="en-US" sz="1200" kern="1200" dirty="0" err="1">
                <a:solidFill>
                  <a:schemeClr val="tx1"/>
                </a:solidFill>
                <a:latin typeface="Aleo" panose="00000500000000000000" pitchFamily="2" charset="0"/>
              </a:rPr>
              <a:t>basado</a:t>
            </a:r>
            <a:r>
              <a:rPr lang="en-US" sz="1200" kern="1200" dirty="0">
                <a:solidFill>
                  <a:schemeClr val="tx1"/>
                </a:solidFill>
                <a:latin typeface="Aleo" panose="00000500000000000000" pitchFamily="2" charset="0"/>
              </a:rPr>
              <a:t> en el </a:t>
            </a:r>
            <a:r>
              <a:rPr lang="en-US" sz="1200" kern="1200" dirty="0" err="1">
                <a:solidFill>
                  <a:schemeClr val="tx1"/>
                </a:solidFill>
                <a:latin typeface="Aleo" panose="00000500000000000000" pitchFamily="2" charset="0"/>
              </a:rPr>
              <a:t>concepto</a:t>
            </a:r>
            <a:r>
              <a:rPr lang="en-US" sz="1200" kern="1200" dirty="0">
                <a:solidFill>
                  <a:schemeClr val="tx1"/>
                </a:solidFill>
                <a:latin typeface="Aleo" panose="00000500000000000000" pitchFamily="2" charset="0"/>
              </a:rPr>
              <a:t> de </a:t>
            </a:r>
            <a:r>
              <a:rPr lang="en-US" sz="1200" kern="1200" dirty="0" err="1">
                <a:solidFill>
                  <a:schemeClr val="tx1"/>
                </a:solidFill>
                <a:latin typeface="Aleo" panose="00000500000000000000" pitchFamily="2" charset="0"/>
              </a:rPr>
              <a:t>Educación</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Extendida</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oferta</a:t>
            </a:r>
            <a:r>
              <a:rPr lang="en-US" sz="1200" kern="1200" dirty="0">
                <a:solidFill>
                  <a:schemeClr val="tx1"/>
                </a:solidFill>
                <a:latin typeface="Aleo" panose="00000500000000000000" pitchFamily="2" charset="0"/>
              </a:rPr>
              <a:t> a once </a:t>
            </a:r>
            <a:r>
              <a:rPr lang="en-US" sz="1200" kern="1200" dirty="0" err="1">
                <a:solidFill>
                  <a:schemeClr val="tx1"/>
                </a:solidFill>
                <a:latin typeface="Aleo" panose="00000500000000000000" pitchFamily="2" charset="0"/>
              </a:rPr>
              <a:t>alumnos</a:t>
            </a:r>
            <a:r>
              <a:rPr lang="en-US" sz="1200" kern="1200" dirty="0">
                <a:solidFill>
                  <a:schemeClr val="tx1"/>
                </a:solidFill>
                <a:latin typeface="Aleo" panose="00000500000000000000" pitchFamily="2" charset="0"/>
              </a:rPr>
              <a:t> una </a:t>
            </a:r>
            <a:r>
              <a:rPr lang="en-US" sz="1200" kern="1200" dirty="0" err="1">
                <a:solidFill>
                  <a:schemeClr val="tx1"/>
                </a:solidFill>
                <a:latin typeface="Aleo" panose="00000500000000000000" pitchFamily="2" charset="0"/>
              </a:rPr>
              <a:t>formación</a:t>
            </a:r>
            <a:r>
              <a:rPr lang="en-US" sz="1200" kern="1200" dirty="0">
                <a:solidFill>
                  <a:schemeClr val="tx1"/>
                </a:solidFill>
                <a:latin typeface="Aleo" panose="00000500000000000000" pitchFamily="2" charset="0"/>
              </a:rPr>
              <a:t> que combine la </a:t>
            </a:r>
            <a:r>
              <a:rPr lang="en-US" sz="1200" kern="1200" dirty="0" err="1">
                <a:solidFill>
                  <a:schemeClr val="tx1"/>
                </a:solidFill>
                <a:latin typeface="Aleo" panose="00000500000000000000" pitchFamily="2" charset="0"/>
              </a:rPr>
              <a:t>experiencia</a:t>
            </a:r>
            <a:r>
              <a:rPr lang="en-US" sz="1200" kern="1200" dirty="0">
                <a:solidFill>
                  <a:schemeClr val="tx1"/>
                </a:solidFill>
                <a:latin typeface="Aleo" panose="00000500000000000000" pitchFamily="2" charset="0"/>
              </a:rPr>
              <a:t> y </a:t>
            </a:r>
            <a:r>
              <a:rPr lang="en-US" sz="1200" kern="1200" dirty="0" err="1">
                <a:solidFill>
                  <a:schemeClr val="tx1"/>
                </a:solidFill>
                <a:latin typeface="Aleo" panose="00000500000000000000" pitchFamily="2" charset="0"/>
              </a:rPr>
              <a:t>conocimientos</a:t>
            </a:r>
            <a:r>
              <a:rPr lang="en-US" sz="1200" kern="1200" dirty="0">
                <a:solidFill>
                  <a:schemeClr val="tx1"/>
                </a:solidFill>
                <a:latin typeface="Aleo" panose="00000500000000000000" pitchFamily="2" charset="0"/>
              </a:rPr>
              <a:t> del </a:t>
            </a:r>
            <a:r>
              <a:rPr lang="en-US" sz="1200" kern="1200" dirty="0" err="1">
                <a:solidFill>
                  <a:schemeClr val="tx1"/>
                </a:solidFill>
                <a:latin typeface="Aleo" panose="00000500000000000000" pitchFamily="2" charset="0"/>
              </a:rPr>
              <a:t>profesorado</a:t>
            </a:r>
            <a:r>
              <a:rPr lang="en-US" sz="1200" kern="1200" dirty="0">
                <a:solidFill>
                  <a:schemeClr val="tx1"/>
                </a:solidFill>
                <a:latin typeface="Aleo" panose="00000500000000000000" pitchFamily="2" charset="0"/>
              </a:rPr>
              <a:t> de la REAAE, con los </a:t>
            </a:r>
            <a:r>
              <a:rPr lang="en-US" sz="1200" kern="1200" dirty="0" err="1">
                <a:solidFill>
                  <a:schemeClr val="tx1"/>
                </a:solidFill>
                <a:latin typeface="Aleo" panose="00000500000000000000" pitchFamily="2" charset="0"/>
              </a:rPr>
              <a:t>ejemplares</a:t>
            </a:r>
            <a:r>
              <a:rPr lang="en-US" sz="1200" kern="1200" dirty="0">
                <a:solidFill>
                  <a:schemeClr val="tx1"/>
                </a:solidFill>
                <a:latin typeface="Aleo" panose="00000500000000000000" pitchFamily="2" charset="0"/>
              </a:rPr>
              <a:t> e </a:t>
            </a:r>
            <a:r>
              <a:rPr lang="en-US" sz="1200" kern="1200" dirty="0" err="1">
                <a:solidFill>
                  <a:schemeClr val="tx1"/>
                </a:solidFill>
                <a:latin typeface="Aleo" panose="00000500000000000000" pitchFamily="2" charset="0"/>
              </a:rPr>
              <a:t>instalaciones</a:t>
            </a:r>
            <a:r>
              <a:rPr lang="en-US" sz="1200" kern="1200" dirty="0">
                <a:solidFill>
                  <a:schemeClr val="tx1"/>
                </a:solidFill>
                <a:latin typeface="Aleo" panose="00000500000000000000" pitchFamily="2" charset="0"/>
              </a:rPr>
              <a:t> que </a:t>
            </a:r>
            <a:r>
              <a:rPr lang="en-US" sz="1200" kern="1200" dirty="0" err="1">
                <a:solidFill>
                  <a:schemeClr val="tx1"/>
                </a:solidFill>
                <a:latin typeface="Aleo" panose="00000500000000000000" pitchFamily="2" charset="0"/>
              </a:rPr>
              <a:t>ofrece</a:t>
            </a:r>
            <a:r>
              <a:rPr lang="en-US" sz="1200" kern="1200" dirty="0">
                <a:solidFill>
                  <a:schemeClr val="tx1"/>
                </a:solidFill>
                <a:latin typeface="Aleo" panose="00000500000000000000" pitchFamily="2" charset="0"/>
              </a:rPr>
              <a:t> Torreluna en Carmona, Sevilla. Los once </a:t>
            </a:r>
            <a:r>
              <a:rPr lang="en-US" sz="1200" kern="1200" dirty="0" err="1">
                <a:solidFill>
                  <a:schemeClr val="tx1"/>
                </a:solidFill>
                <a:latin typeface="Aleo" panose="00000500000000000000" pitchFamily="2" charset="0"/>
              </a:rPr>
              <a:t>alumnos</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reciben</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su</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formación</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durante</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siete</a:t>
            </a:r>
            <a:r>
              <a:rPr lang="en-US" sz="1200" kern="1200" dirty="0">
                <a:solidFill>
                  <a:schemeClr val="tx1"/>
                </a:solidFill>
                <a:latin typeface="Aleo" panose="00000500000000000000" pitchFamily="2" charset="0"/>
              </a:rPr>
              <a:t> meses, </a:t>
            </a:r>
            <a:r>
              <a:rPr lang="en-US" sz="1200" kern="1200" dirty="0" err="1">
                <a:solidFill>
                  <a:schemeClr val="tx1"/>
                </a:solidFill>
                <a:latin typeface="Aleo" panose="00000500000000000000" pitchFamily="2" charset="0"/>
              </a:rPr>
              <a:t>desde</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diciembre</a:t>
            </a:r>
            <a:r>
              <a:rPr lang="en-US" sz="1200" kern="1200" dirty="0">
                <a:solidFill>
                  <a:schemeClr val="tx1"/>
                </a:solidFill>
                <a:latin typeface="Aleo" panose="00000500000000000000" pitchFamily="2" charset="0"/>
              </a:rPr>
              <a:t> hasta </a:t>
            </a:r>
            <a:r>
              <a:rPr lang="en-US" sz="1200" kern="1200" dirty="0" err="1">
                <a:solidFill>
                  <a:schemeClr val="tx1"/>
                </a:solidFill>
                <a:latin typeface="Aleo" panose="00000500000000000000" pitchFamily="2" charset="0"/>
              </a:rPr>
              <a:t>junio</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siguiendo</a:t>
            </a:r>
            <a:r>
              <a:rPr lang="en-US" sz="1200" kern="1200" dirty="0">
                <a:solidFill>
                  <a:schemeClr val="tx1"/>
                </a:solidFill>
                <a:latin typeface="Aleo" panose="00000500000000000000" pitchFamily="2" charset="0"/>
              </a:rPr>
              <a:t> los </a:t>
            </a:r>
            <a:r>
              <a:rPr lang="en-US" sz="1200" kern="1200" dirty="0" err="1">
                <a:solidFill>
                  <a:schemeClr val="tx1"/>
                </a:solidFill>
                <a:latin typeface="Aleo" panose="00000500000000000000" pitchFamily="2" charset="0"/>
              </a:rPr>
              <a:t>métodos</a:t>
            </a:r>
            <a:r>
              <a:rPr lang="en-US" sz="1200" kern="1200" dirty="0">
                <a:solidFill>
                  <a:schemeClr val="tx1"/>
                </a:solidFill>
                <a:latin typeface="Aleo" panose="00000500000000000000" pitchFamily="2" charset="0"/>
              </a:rPr>
              <a:t> de </a:t>
            </a:r>
            <a:r>
              <a:rPr lang="en-US" sz="1200" kern="1200" dirty="0" err="1">
                <a:solidFill>
                  <a:schemeClr val="tx1"/>
                </a:solidFill>
                <a:latin typeface="Aleo" panose="00000500000000000000" pitchFamily="2" charset="0"/>
              </a:rPr>
              <a:t>evaluación</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contenidos</a:t>
            </a:r>
            <a:r>
              <a:rPr lang="en-US" sz="1200" kern="1200" dirty="0">
                <a:solidFill>
                  <a:schemeClr val="tx1"/>
                </a:solidFill>
                <a:latin typeface="Aleo" panose="00000500000000000000" pitchFamily="2" charset="0"/>
              </a:rPr>
              <a:t> y </a:t>
            </a:r>
            <a:r>
              <a:rPr lang="en-US" sz="1200" kern="1200" dirty="0" err="1">
                <a:solidFill>
                  <a:schemeClr val="tx1"/>
                </a:solidFill>
                <a:latin typeface="Aleo" panose="00000500000000000000" pitchFamily="2" charset="0"/>
              </a:rPr>
              <a:t>programas</a:t>
            </a:r>
            <a:r>
              <a:rPr lang="en-US" sz="1200" kern="1200" dirty="0">
                <a:solidFill>
                  <a:schemeClr val="tx1"/>
                </a:solidFill>
                <a:latin typeface="Aleo" panose="00000500000000000000" pitchFamily="2" charset="0"/>
              </a:rPr>
              <a:t> de los </a:t>
            </a:r>
            <a:r>
              <a:rPr lang="en-US" sz="1200" kern="1200" dirty="0" err="1">
                <a:solidFill>
                  <a:schemeClr val="tx1"/>
                </a:solidFill>
                <a:latin typeface="Aleo" panose="00000500000000000000" pitchFamily="2" charset="0"/>
              </a:rPr>
              <a:t>alumnos</a:t>
            </a:r>
            <a:r>
              <a:rPr lang="en-US" sz="1200" kern="1200" dirty="0">
                <a:solidFill>
                  <a:schemeClr val="tx1"/>
                </a:solidFill>
                <a:latin typeface="Aleo" panose="00000500000000000000" pitchFamily="2" charset="0"/>
              </a:rPr>
              <a:t> de </a:t>
            </a:r>
            <a:r>
              <a:rPr lang="en-US" sz="1200" kern="1200" dirty="0" err="1">
                <a:solidFill>
                  <a:schemeClr val="tx1"/>
                </a:solidFill>
                <a:latin typeface="Aleo" panose="00000500000000000000" pitchFamily="2" charset="0"/>
              </a:rPr>
              <a:t>equitación</a:t>
            </a:r>
            <a:r>
              <a:rPr lang="en-US" sz="1200" kern="1200" dirty="0">
                <a:solidFill>
                  <a:schemeClr val="tx1"/>
                </a:solidFill>
                <a:latin typeface="Aleo" panose="00000500000000000000" pitchFamily="2" charset="0"/>
              </a:rPr>
              <a:t> de la Escuela en Jerez. </a:t>
            </a:r>
            <a:br>
              <a:rPr lang="en-US" sz="1200" kern="1200" dirty="0">
                <a:solidFill>
                  <a:schemeClr val="tx1"/>
                </a:solidFill>
                <a:latin typeface="Aleo" panose="00000500000000000000" pitchFamily="2" charset="0"/>
              </a:rPr>
            </a:br>
            <a:br>
              <a:rPr lang="en-US" sz="1200" kern="1200" dirty="0">
                <a:solidFill>
                  <a:schemeClr val="tx1"/>
                </a:solidFill>
                <a:latin typeface="Aleo" panose="00000500000000000000" pitchFamily="2" charset="0"/>
              </a:rPr>
            </a:br>
            <a:r>
              <a:rPr lang="en-US" sz="1200" kern="1200" dirty="0" err="1">
                <a:solidFill>
                  <a:schemeClr val="tx1"/>
                </a:solidFill>
                <a:latin typeface="Aleo" panose="00000500000000000000" pitchFamily="2" charset="0"/>
              </a:rPr>
              <a:t>Así</a:t>
            </a:r>
            <a:r>
              <a:rPr lang="en-US" sz="1200" kern="1200" dirty="0">
                <a:solidFill>
                  <a:schemeClr val="tx1"/>
                </a:solidFill>
                <a:latin typeface="Aleo" panose="00000500000000000000" pitchFamily="2" charset="0"/>
              </a:rPr>
              <a:t>, el </a:t>
            </a:r>
            <a:r>
              <a:rPr lang="en-US" sz="1200" kern="1200" dirty="0" err="1">
                <a:solidFill>
                  <a:schemeClr val="tx1"/>
                </a:solidFill>
                <a:latin typeface="Aleo" panose="00000500000000000000" pitchFamily="2" charset="0"/>
              </a:rPr>
              <a:t>número</a:t>
            </a:r>
            <a:r>
              <a:rPr lang="en-US" sz="1200" kern="1200" dirty="0">
                <a:solidFill>
                  <a:schemeClr val="tx1"/>
                </a:solidFill>
                <a:latin typeface="Aleo" panose="00000500000000000000" pitchFamily="2" charset="0"/>
              </a:rPr>
              <a:t> de </a:t>
            </a:r>
            <a:r>
              <a:rPr lang="en-US" sz="1200" kern="1200" dirty="0" err="1">
                <a:solidFill>
                  <a:schemeClr val="tx1"/>
                </a:solidFill>
                <a:latin typeface="Aleo" panose="00000500000000000000" pitchFamily="2" charset="0"/>
              </a:rPr>
              <a:t>alumnos</a:t>
            </a:r>
            <a:r>
              <a:rPr lang="en-US" sz="1200" kern="1200" dirty="0">
                <a:solidFill>
                  <a:schemeClr val="tx1"/>
                </a:solidFill>
                <a:latin typeface="Aleo" panose="00000500000000000000" pitchFamily="2" charset="0"/>
              </a:rPr>
              <a:t> de </a:t>
            </a:r>
            <a:r>
              <a:rPr lang="en-US" sz="1200" kern="1200" dirty="0" err="1">
                <a:solidFill>
                  <a:schemeClr val="tx1"/>
                </a:solidFill>
                <a:latin typeface="Aleo" panose="00000500000000000000" pitchFamily="2" charset="0"/>
              </a:rPr>
              <a:t>formación</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profesional</a:t>
            </a:r>
            <a:r>
              <a:rPr lang="en-US" sz="1200" kern="1200" dirty="0">
                <a:solidFill>
                  <a:schemeClr val="tx1"/>
                </a:solidFill>
                <a:latin typeface="Aleo" panose="00000500000000000000" pitchFamily="2" charset="0"/>
              </a:rPr>
              <a:t> </a:t>
            </a:r>
            <a:r>
              <a:rPr lang="en-US" sz="1200" kern="1200" dirty="0" err="1">
                <a:solidFill>
                  <a:schemeClr val="tx1"/>
                </a:solidFill>
                <a:latin typeface="Aleo" panose="00000500000000000000" pitchFamily="2" charset="0"/>
              </a:rPr>
              <a:t>durante</a:t>
            </a:r>
            <a:r>
              <a:rPr lang="en-US" sz="1200" kern="1200" dirty="0">
                <a:solidFill>
                  <a:schemeClr val="tx1"/>
                </a:solidFill>
                <a:latin typeface="Aleo" panose="00000500000000000000" pitchFamily="2" charset="0"/>
              </a:rPr>
              <a:t> el </a:t>
            </a:r>
            <a:r>
              <a:rPr lang="en-US" sz="1200" kern="1200" dirty="0" err="1">
                <a:solidFill>
                  <a:schemeClr val="tx1"/>
                </a:solidFill>
                <a:latin typeface="Aleo" panose="00000500000000000000" pitchFamily="2" charset="0"/>
              </a:rPr>
              <a:t>periodo</a:t>
            </a:r>
            <a:r>
              <a:rPr lang="en-US" sz="1200" kern="1200" dirty="0">
                <a:solidFill>
                  <a:schemeClr val="tx1"/>
                </a:solidFill>
                <a:latin typeface="Aleo" panose="00000500000000000000" pitchFamily="2" charset="0"/>
              </a:rPr>
              <a:t> 2020-2021 </a:t>
            </a:r>
            <a:r>
              <a:rPr lang="en-US" sz="1200" kern="1200" dirty="0" err="1">
                <a:solidFill>
                  <a:schemeClr val="tx1"/>
                </a:solidFill>
                <a:latin typeface="Aleo" panose="00000500000000000000" pitchFamily="2" charset="0"/>
              </a:rPr>
              <a:t>asciende</a:t>
            </a:r>
            <a:r>
              <a:rPr lang="en-US" sz="1200" kern="1200" dirty="0">
                <a:solidFill>
                  <a:schemeClr val="tx1"/>
                </a:solidFill>
                <a:latin typeface="Aleo" panose="00000500000000000000" pitchFamily="2" charset="0"/>
              </a:rPr>
              <a:t> a 51.</a:t>
            </a:r>
            <a:br>
              <a:rPr lang="en-US" sz="1300" kern="1200" dirty="0">
                <a:solidFill>
                  <a:schemeClr val="tx1"/>
                </a:solidFill>
                <a:latin typeface="Aleo" panose="00000500000000000000" pitchFamily="2" charset="0"/>
              </a:rPr>
            </a:br>
            <a:br>
              <a:rPr lang="en-US" sz="1100" kern="1200" dirty="0">
                <a:solidFill>
                  <a:schemeClr val="tx1"/>
                </a:solidFill>
                <a:latin typeface="+mj-lt"/>
                <a:ea typeface="+mj-ea"/>
                <a:cs typeface="+mj-cs"/>
              </a:rPr>
            </a:br>
            <a:br>
              <a:rPr lang="en-US" sz="1100" kern="1200" dirty="0">
                <a:solidFill>
                  <a:schemeClr val="tx1"/>
                </a:solidFill>
                <a:latin typeface="+mj-lt"/>
                <a:ea typeface="+mj-ea"/>
                <a:cs typeface="+mj-cs"/>
              </a:rPr>
            </a:br>
            <a:br>
              <a:rPr lang="en-US" sz="1100" kern="1200" dirty="0">
                <a:solidFill>
                  <a:schemeClr val="tx1"/>
                </a:solidFill>
                <a:latin typeface="+mj-lt"/>
                <a:ea typeface="+mj-ea"/>
                <a:cs typeface="+mj-cs"/>
              </a:rPr>
            </a:br>
            <a:endParaRPr lang="en-US" sz="1100" kern="1200" dirty="0">
              <a:solidFill>
                <a:schemeClr val="tx1"/>
              </a:solidFill>
              <a:latin typeface="+mj-lt"/>
              <a:ea typeface="+mj-ea"/>
              <a:cs typeface="+mj-cs"/>
            </a:endParaRPr>
          </a:p>
        </p:txBody>
      </p:sp>
      <p:pic>
        <p:nvPicPr>
          <p:cNvPr id="33" name="Marcador de contenido 32" descr="Tabla&#10;&#10;Descripción generada automáticamente">
            <a:extLst>
              <a:ext uri="{FF2B5EF4-FFF2-40B4-BE49-F238E27FC236}">
                <a16:creationId xmlns:a16="http://schemas.microsoft.com/office/drawing/2014/main" id="{CDB3116D-1495-4CF2-844F-18DBACF0B57F}"/>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1339" r="-2" b="-2"/>
          <a:stretch/>
        </p:blipFill>
        <p:spPr>
          <a:xfrm>
            <a:off x="7222068" y="640123"/>
            <a:ext cx="3913180" cy="2067009"/>
          </a:xfrm>
          <a:prstGeom prst="rect">
            <a:avLst/>
          </a:prstGeom>
        </p:spPr>
      </p:pic>
      <p:pic>
        <p:nvPicPr>
          <p:cNvPr id="38" name="Marcador de contenido 37" descr="Tabla&#10;&#10;Descripción generada automáticamente">
            <a:extLst>
              <a:ext uri="{FF2B5EF4-FFF2-40B4-BE49-F238E27FC236}">
                <a16:creationId xmlns:a16="http://schemas.microsoft.com/office/drawing/2014/main" id="{5338B07A-DF42-4EE2-A14C-C916FA69FF44}"/>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222068" y="4733556"/>
            <a:ext cx="3914010" cy="1780133"/>
          </a:xfrm>
        </p:spPr>
      </p:pic>
    </p:spTree>
    <p:extLst>
      <p:ext uri="{BB962C8B-B14F-4D97-AF65-F5344CB8AC3E}">
        <p14:creationId xmlns:p14="http://schemas.microsoft.com/office/powerpoint/2010/main" val="1400948974"/>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975F0F1-67DF-42AF-921A-AB738FB4ED72}"/>
              </a:ext>
            </a:extLst>
          </p:cNvPr>
          <p:cNvSpPr>
            <a:spLocks noGrp="1"/>
          </p:cNvSpPr>
          <p:nvPr>
            <p:ph type="title"/>
          </p:nvPr>
        </p:nvSpPr>
        <p:spPr>
          <a:xfrm>
            <a:off x="998375" y="3499075"/>
            <a:ext cx="5820131" cy="3142889"/>
          </a:xfrm>
          <a:blipFill>
            <a:blip r:embed="rId2">
              <a:alphaModFix amt="61000"/>
            </a:blip>
            <a:stretch>
              <a:fillRect/>
            </a:stretch>
          </a:blipFill>
        </p:spPr>
        <p:txBody>
          <a:bodyPr>
            <a:normAutofit/>
          </a:bodyPr>
          <a:lstStyle/>
          <a:p>
            <a:endParaRPr lang="es-ES" dirty="0">
              <a:solidFill>
                <a:srgbClr val="FFFFFF"/>
              </a:solidFill>
            </a:endParaRPr>
          </a:p>
        </p:txBody>
      </p:sp>
      <p:sp>
        <p:nvSpPr>
          <p:cNvPr id="11" name="Freeform: Shape 10">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arcador de contenido 3">
            <a:extLst>
              <a:ext uri="{FF2B5EF4-FFF2-40B4-BE49-F238E27FC236}">
                <a16:creationId xmlns:a16="http://schemas.microsoft.com/office/drawing/2014/main" id="{B84926C2-D8EA-484C-AD8A-14D0C833C604}"/>
              </a:ext>
            </a:extLst>
          </p:cNvPr>
          <p:cNvSpPr>
            <a:spLocks noGrp="1"/>
          </p:cNvSpPr>
          <p:nvPr>
            <p:ph sz="half" idx="2"/>
          </p:nvPr>
        </p:nvSpPr>
        <p:spPr>
          <a:xfrm>
            <a:off x="3857727" y="-548"/>
            <a:ext cx="3632836" cy="2492078"/>
          </a:xfrm>
        </p:spPr>
        <p:txBody>
          <a:bodyPr anchor="ctr">
            <a:normAutofit fontScale="92500" lnSpcReduction="10000"/>
          </a:bodyPr>
          <a:lstStyle/>
          <a:p>
            <a:pPr algn="just"/>
            <a:endParaRPr lang="es-ES" sz="1100" dirty="0"/>
          </a:p>
          <a:p>
            <a:pPr marL="0" indent="0" algn="just">
              <a:lnSpc>
                <a:spcPct val="110000"/>
              </a:lnSpc>
              <a:buNone/>
            </a:pPr>
            <a:r>
              <a:rPr lang="es-ES" sz="1900" b="1" dirty="0">
                <a:latin typeface="Aleo" panose="00000500000000000000" pitchFamily="2" charset="0"/>
              </a:rPr>
              <a:t>CAMPAÑA ESCUELA ABIERTA</a:t>
            </a:r>
            <a:endParaRPr lang="es-ES" sz="1900" dirty="0">
              <a:latin typeface="Aleo" panose="00000500000000000000" pitchFamily="2" charset="0"/>
            </a:endParaRPr>
          </a:p>
          <a:p>
            <a:pPr marL="0" indent="0" algn="just">
              <a:lnSpc>
                <a:spcPct val="110000"/>
              </a:lnSpc>
              <a:buNone/>
            </a:pPr>
            <a:r>
              <a:rPr lang="es-ES" sz="1200" dirty="0">
                <a:latin typeface="Aleo" panose="00000500000000000000" pitchFamily="2" charset="0"/>
              </a:rPr>
              <a:t>Como en los ejercicios anteriores, se sigue desarrollando el Programa “Escuela Abierta”, con una apreciable aceptación entre los colegios e institutos de enseñanza media de la zona. En concreto fueron ocho (8) los centros que nos visitaron, provenientes de distintas provincias andaluzas, con un total de trescientos setentaiunos (371) alumnos.</a:t>
            </a:r>
          </a:p>
          <a:p>
            <a:endParaRPr lang="es-ES" sz="1400" dirty="0"/>
          </a:p>
        </p:txBody>
      </p:sp>
      <p:sp>
        <p:nvSpPr>
          <p:cNvPr id="3" name="Marcador de contenido 2">
            <a:extLst>
              <a:ext uri="{FF2B5EF4-FFF2-40B4-BE49-F238E27FC236}">
                <a16:creationId xmlns:a16="http://schemas.microsoft.com/office/drawing/2014/main" id="{B843AE64-63A0-4E59-A1DC-C641D6BF339D}"/>
              </a:ext>
            </a:extLst>
          </p:cNvPr>
          <p:cNvSpPr>
            <a:spLocks noGrp="1"/>
          </p:cNvSpPr>
          <p:nvPr>
            <p:ph sz="half" idx="1"/>
          </p:nvPr>
        </p:nvSpPr>
        <p:spPr>
          <a:xfrm>
            <a:off x="8325816" y="2491530"/>
            <a:ext cx="3866184" cy="4529059"/>
          </a:xfrm>
        </p:spPr>
        <p:txBody>
          <a:bodyPr anchor="ctr">
            <a:normAutofit fontScale="92500" lnSpcReduction="10000"/>
          </a:bodyPr>
          <a:lstStyle/>
          <a:p>
            <a:pPr marL="0" indent="0" algn="just">
              <a:lnSpc>
                <a:spcPct val="110000"/>
              </a:lnSpc>
              <a:buNone/>
            </a:pPr>
            <a:r>
              <a:rPr lang="es-ES" sz="1900" b="1" dirty="0">
                <a:latin typeface="Aleo" panose="00000500000000000000" pitchFamily="2" charset="0"/>
              </a:rPr>
              <a:t>PRÁCTICAS FORMATIVAS</a:t>
            </a:r>
          </a:p>
          <a:p>
            <a:pPr marL="0" indent="0" algn="just">
              <a:lnSpc>
                <a:spcPct val="110000"/>
              </a:lnSpc>
              <a:buNone/>
            </a:pPr>
            <a:r>
              <a:rPr lang="es-ES" sz="1200" dirty="0">
                <a:latin typeface="Aleo" panose="00000500000000000000" pitchFamily="2" charset="0"/>
              </a:rPr>
              <a:t>Establecer relaciones con entidades similares o afines, públicas o privadas, para el intercambio de conocimientos es otro de los objetivos fundacionales de nuestra Institución.</a:t>
            </a:r>
          </a:p>
          <a:p>
            <a:pPr algn="just">
              <a:lnSpc>
                <a:spcPct val="110000"/>
              </a:lnSpc>
            </a:pPr>
            <a:r>
              <a:rPr lang="es-ES" sz="1200" dirty="0">
                <a:latin typeface="Aleo" panose="00000500000000000000" pitchFamily="2" charset="0"/>
              </a:rPr>
              <a:t>Además de dos alumnas en formación que realiza el curso de Auxiliar de Clínica Equina 2020-2021, realizaron tres alumnas el curso 2019-2020.  Debido a la pandemia, no han realizado prácticas veterinarias en nuestra Clínica estudiantes de veterinaria en 2020. </a:t>
            </a:r>
          </a:p>
          <a:p>
            <a:pPr algn="just">
              <a:lnSpc>
                <a:spcPct val="110000"/>
              </a:lnSpc>
            </a:pPr>
            <a:r>
              <a:rPr lang="es-ES" sz="1200" dirty="0">
                <a:latin typeface="Aleo" panose="00000500000000000000" pitchFamily="2" charset="0"/>
              </a:rPr>
              <a:t>Se siguen manteniendo y actualizando convenios de colaboración y prácticas con Facultades de Veterinaria de diferentes Universidades a nivel Nacional e Internacional a nivel europeo, todas ellas acogidas al Plan de Bolonia.</a:t>
            </a:r>
          </a:p>
          <a:p>
            <a:pPr algn="just">
              <a:lnSpc>
                <a:spcPct val="110000"/>
              </a:lnSpc>
            </a:pPr>
            <a:r>
              <a:rPr lang="es-ES" sz="1200" dirty="0">
                <a:latin typeface="Aleo" panose="00000500000000000000" pitchFamily="2" charset="0"/>
              </a:rPr>
              <a:t>9 alumnos han realizado sus prácticas en el Dpto. de Comunicación, Relaciones Públicas y Protocolo, a través de diversos centros de formación, relacionadas con el turismo, comunicación, traducción y relaciones públicas (3 de ellos no pudieron finalizarla por la situación provocada por el COVID y el confinamiento de marzo).</a:t>
            </a:r>
          </a:p>
          <a:p>
            <a:endParaRPr lang="es-ES" sz="500" dirty="0"/>
          </a:p>
          <a:p>
            <a:endParaRPr lang="es-ES" sz="500" dirty="0"/>
          </a:p>
        </p:txBody>
      </p:sp>
    </p:spTree>
    <p:extLst>
      <p:ext uri="{BB962C8B-B14F-4D97-AF65-F5344CB8AC3E}">
        <p14:creationId xmlns:p14="http://schemas.microsoft.com/office/powerpoint/2010/main" val="3000857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531C74DC-B9F7-4214-A9A1-BF4CB98BE741}"/>
              </a:ext>
            </a:extLst>
          </p:cNvPr>
          <p:cNvSpPr>
            <a:spLocks noGrp="1"/>
          </p:cNvSpPr>
          <p:nvPr>
            <p:ph type="title"/>
          </p:nvPr>
        </p:nvSpPr>
        <p:spPr>
          <a:xfrm>
            <a:off x="495172" y="138419"/>
            <a:ext cx="10616046" cy="641758"/>
          </a:xfrm>
        </p:spPr>
        <p:txBody>
          <a:bodyPr>
            <a:normAutofit/>
          </a:bodyPr>
          <a:lstStyle/>
          <a:p>
            <a:r>
              <a:rPr lang="es-ES" sz="1800" b="1" dirty="0">
                <a:latin typeface="Aleo" panose="00000500000000000000" pitchFamily="2" charset="0"/>
              </a:rPr>
              <a:t>FORMACIÓN INTERNA</a:t>
            </a:r>
          </a:p>
        </p:txBody>
      </p:sp>
      <p:sp>
        <p:nvSpPr>
          <p:cNvPr id="3" name="Marcador de contenido 2">
            <a:extLst>
              <a:ext uri="{FF2B5EF4-FFF2-40B4-BE49-F238E27FC236}">
                <a16:creationId xmlns:a16="http://schemas.microsoft.com/office/drawing/2014/main" id="{7E2828B7-9570-4E89-900C-C3FD77889550}"/>
              </a:ext>
            </a:extLst>
          </p:cNvPr>
          <p:cNvSpPr>
            <a:spLocks noGrp="1"/>
          </p:cNvSpPr>
          <p:nvPr>
            <p:ph sz="half" idx="1"/>
          </p:nvPr>
        </p:nvSpPr>
        <p:spPr>
          <a:xfrm>
            <a:off x="495172" y="780177"/>
            <a:ext cx="5519734" cy="6077823"/>
          </a:xfrm>
        </p:spPr>
        <p:txBody>
          <a:bodyPr>
            <a:normAutofit fontScale="47500" lnSpcReduction="20000"/>
          </a:bodyPr>
          <a:lstStyle/>
          <a:p>
            <a:pPr marL="0" indent="0" algn="just">
              <a:lnSpc>
                <a:spcPct val="110000"/>
              </a:lnSpc>
              <a:spcBef>
                <a:spcPts val="1200"/>
              </a:spcBef>
              <a:buNone/>
            </a:pPr>
            <a:r>
              <a:rPr lang="es-ES" sz="2300" dirty="0">
                <a:latin typeface="Aleo" panose="00000500000000000000" pitchFamily="2" charset="0"/>
              </a:rPr>
              <a:t>El personal de la Institución participó en los Cursos y Seminarios externos que a continuación se relacionan:</a:t>
            </a:r>
          </a:p>
          <a:p>
            <a:pPr marL="0" indent="0" algn="just">
              <a:lnSpc>
                <a:spcPct val="110000"/>
              </a:lnSpc>
              <a:spcBef>
                <a:spcPts val="1200"/>
              </a:spcBef>
              <a:buNone/>
            </a:pPr>
            <a:r>
              <a:rPr lang="es-ES" sz="2300" dirty="0">
                <a:latin typeface="Aleo" panose="00000500000000000000" pitchFamily="2" charset="0"/>
              </a:rPr>
              <a:t>-Curso Excel Básico, 15 horas, on-line: Curso destinado a todo el personal para mejorar sus conocimientos en </a:t>
            </a:r>
            <a:r>
              <a:rPr lang="es-ES" sz="2300" dirty="0" err="1">
                <a:latin typeface="Aleo" panose="00000500000000000000" pitchFamily="2" charset="0"/>
              </a:rPr>
              <a:t>TIC’s</a:t>
            </a:r>
            <a:r>
              <a:rPr lang="es-ES" sz="2300" dirty="0">
                <a:latin typeface="Aleo" panose="00000500000000000000" pitchFamily="2" charset="0"/>
              </a:rPr>
              <a:t>.</a:t>
            </a:r>
          </a:p>
          <a:p>
            <a:pPr marL="0" indent="0" algn="just">
              <a:lnSpc>
                <a:spcPct val="110000"/>
              </a:lnSpc>
              <a:spcBef>
                <a:spcPts val="1200"/>
              </a:spcBef>
              <a:buNone/>
            </a:pPr>
            <a:r>
              <a:rPr lang="es-ES" sz="2300" dirty="0">
                <a:latin typeface="Aleo" panose="00000500000000000000" pitchFamily="2" charset="0"/>
              </a:rPr>
              <a:t>-Curso Excel Avanzado, 15 horas, on-line: Curso destinado a todo el personal para la mejora en </a:t>
            </a:r>
            <a:r>
              <a:rPr lang="es-ES" sz="2300" dirty="0" err="1">
                <a:latin typeface="Aleo" panose="00000500000000000000" pitchFamily="2" charset="0"/>
              </a:rPr>
              <a:t>TIC’s</a:t>
            </a:r>
            <a:r>
              <a:rPr lang="es-ES" sz="2300" dirty="0">
                <a:latin typeface="Aleo" panose="00000500000000000000" pitchFamily="2" charset="0"/>
              </a:rPr>
              <a:t>.</a:t>
            </a:r>
          </a:p>
          <a:p>
            <a:pPr marL="0" indent="0" algn="just">
              <a:lnSpc>
                <a:spcPct val="110000"/>
              </a:lnSpc>
              <a:spcBef>
                <a:spcPts val="1200"/>
              </a:spcBef>
              <a:buNone/>
            </a:pPr>
            <a:r>
              <a:rPr lang="es-ES" sz="2300" dirty="0">
                <a:latin typeface="Aleo" panose="00000500000000000000" pitchFamily="2" charset="0"/>
              </a:rPr>
              <a:t>-Curso Word Avanzado, 15 horas, on-line: Curso destinado a todo el personal para la mejora en </a:t>
            </a:r>
            <a:r>
              <a:rPr lang="es-ES" sz="2300" dirty="0" err="1">
                <a:latin typeface="Aleo" panose="00000500000000000000" pitchFamily="2" charset="0"/>
              </a:rPr>
              <a:t>TIC’s</a:t>
            </a:r>
            <a:r>
              <a:rPr lang="es-ES" sz="2300" dirty="0">
                <a:latin typeface="Aleo" panose="00000500000000000000" pitchFamily="2" charset="0"/>
              </a:rPr>
              <a:t>.</a:t>
            </a:r>
          </a:p>
          <a:p>
            <a:pPr marL="0" indent="0" algn="just">
              <a:lnSpc>
                <a:spcPct val="110000"/>
              </a:lnSpc>
              <a:spcBef>
                <a:spcPts val="1200"/>
              </a:spcBef>
              <a:buNone/>
            </a:pPr>
            <a:r>
              <a:rPr lang="es-ES" sz="2300" dirty="0">
                <a:latin typeface="Aleo" panose="00000500000000000000" pitchFamily="2" charset="0"/>
              </a:rPr>
              <a:t>-Curso Gestión de quejas y reclamaciones, 4 horas, on-line: Curso destinado a todo el personal administrativo para la mejora de sus capacidades comerciales.</a:t>
            </a:r>
          </a:p>
          <a:p>
            <a:pPr marL="0" indent="0" algn="just">
              <a:lnSpc>
                <a:spcPct val="110000"/>
              </a:lnSpc>
              <a:spcBef>
                <a:spcPts val="1200"/>
              </a:spcBef>
              <a:buNone/>
            </a:pPr>
            <a:r>
              <a:rPr lang="es-ES" sz="2300" dirty="0">
                <a:latin typeface="Aleo" panose="00000500000000000000" pitchFamily="2" charset="0"/>
              </a:rPr>
              <a:t>-Curso Gestión del cambio en la transformación digital, 2 horas, on-line: Curso destinado a todo el personal administrativo para la mejora en </a:t>
            </a:r>
            <a:r>
              <a:rPr lang="es-ES" sz="2300" dirty="0" err="1">
                <a:latin typeface="Aleo" panose="00000500000000000000" pitchFamily="2" charset="0"/>
              </a:rPr>
              <a:t>TIC’s</a:t>
            </a:r>
            <a:r>
              <a:rPr lang="es-ES" sz="2300" dirty="0">
                <a:latin typeface="Aleo" panose="00000500000000000000" pitchFamily="2" charset="0"/>
              </a:rPr>
              <a:t>.</a:t>
            </a:r>
          </a:p>
          <a:p>
            <a:pPr marL="0" indent="0" algn="just">
              <a:lnSpc>
                <a:spcPct val="110000"/>
              </a:lnSpc>
              <a:spcBef>
                <a:spcPts val="1200"/>
              </a:spcBef>
              <a:buNone/>
            </a:pPr>
            <a:r>
              <a:rPr lang="es-ES" sz="2300" dirty="0">
                <a:latin typeface="Aleo" panose="00000500000000000000" pitchFamily="2" charset="0"/>
              </a:rPr>
              <a:t>-Curso Gestión del tiempo, 4 horas, on-line: Curso destinado a todo el personal administrativo para mejorar su eficacia en el trabajo.</a:t>
            </a:r>
          </a:p>
          <a:p>
            <a:pPr marL="0" indent="0" algn="just">
              <a:lnSpc>
                <a:spcPct val="110000"/>
              </a:lnSpc>
              <a:spcBef>
                <a:spcPts val="1200"/>
              </a:spcBef>
              <a:buNone/>
            </a:pPr>
            <a:r>
              <a:rPr lang="es-ES" sz="2300" dirty="0">
                <a:latin typeface="Aleo" panose="00000500000000000000" pitchFamily="2" charset="0"/>
              </a:rPr>
              <a:t>-Curso LOPD, 4 horas, on-line:  Curso destinado a todo el personal administrativo para mejorar sus conocimientos sobre la Ley de Protección de Datos.</a:t>
            </a:r>
          </a:p>
          <a:p>
            <a:pPr marL="0" indent="0" algn="just">
              <a:lnSpc>
                <a:spcPct val="110000"/>
              </a:lnSpc>
              <a:spcBef>
                <a:spcPts val="1200"/>
              </a:spcBef>
              <a:buNone/>
            </a:pPr>
            <a:r>
              <a:rPr lang="es-ES" sz="2300" dirty="0">
                <a:latin typeface="Aleo" panose="00000500000000000000" pitchFamily="2" charset="0"/>
              </a:rPr>
              <a:t>-Cursos Organízate y mejora tu productividad teletrabajando, 2 horas, on-line: Curso destinado al personal administrativo para mejorar la productividad teletrabajando.</a:t>
            </a:r>
          </a:p>
          <a:p>
            <a:pPr marL="0" indent="0" algn="just">
              <a:lnSpc>
                <a:spcPct val="110000"/>
              </a:lnSpc>
              <a:spcBef>
                <a:spcPts val="1200"/>
              </a:spcBef>
              <a:buNone/>
            </a:pPr>
            <a:r>
              <a:rPr lang="es-ES" sz="2300" dirty="0">
                <a:latin typeface="Aleo" panose="00000500000000000000" pitchFamily="2" charset="0"/>
              </a:rPr>
              <a:t>-Curso Calidad en atención al cliente, 4 horas, on-line: Curso destinado a todo el personal administrativo para la mejora de sus capacidades comerciales.</a:t>
            </a:r>
          </a:p>
          <a:p>
            <a:pPr marL="0" indent="0" algn="just">
              <a:lnSpc>
                <a:spcPct val="110000"/>
              </a:lnSpc>
              <a:spcBef>
                <a:spcPts val="1200"/>
              </a:spcBef>
              <a:buNone/>
            </a:pPr>
            <a:r>
              <a:rPr lang="es-ES" sz="2300" dirty="0">
                <a:latin typeface="Aleo" panose="00000500000000000000" pitchFamily="2" charset="0"/>
              </a:rPr>
              <a:t>-Curso Cierre de negociaciones, 4 horas, on-line: Curso destinado a todo el personal administrativo para la mejora de sus capacidades comerciales.</a:t>
            </a:r>
            <a:endParaRPr lang="es-ES" sz="1000" dirty="0">
              <a:latin typeface="Aleo" panose="00000500000000000000" pitchFamily="2" charset="0"/>
            </a:endParaRPr>
          </a:p>
          <a:p>
            <a:pPr marL="0" marR="0" lvl="0" indent="0" algn="just" defTabSz="914400" rtl="0" eaLnBrk="1" fontAlgn="auto" latinLnBrk="0" hangingPunct="1">
              <a:lnSpc>
                <a:spcPct val="120000"/>
              </a:lnSpc>
              <a:spcBef>
                <a:spcPts val="1200"/>
              </a:spcBef>
              <a:spcAft>
                <a:spcPts val="0"/>
              </a:spcAft>
              <a:buClrTx/>
              <a:buSzTx/>
              <a:buFont typeface="Arial" panose="020B0604020202020204" pitchFamily="34" charset="0"/>
              <a:buNone/>
              <a:tabLst/>
              <a:defRPr/>
            </a:pPr>
            <a:r>
              <a:rPr kumimoji="0" lang="es-ES" sz="2300" b="0" i="0" u="none" strike="noStrike" kern="1200" cap="none" spc="0" normalizeH="0" baseline="0" noProof="0" dirty="0">
                <a:ln>
                  <a:noFill/>
                </a:ln>
                <a:solidFill>
                  <a:prstClr val="white"/>
                </a:solidFill>
                <a:effectLst/>
                <a:uLnTx/>
                <a:uFillTx/>
                <a:latin typeface="Aleo" panose="00000500000000000000" pitchFamily="2" charset="0"/>
                <a:ea typeface="+mn-ea"/>
                <a:cs typeface="+mn-cs"/>
              </a:rPr>
              <a:t>-Curso Desarrollo negociaciones, 4 horas, on-line: Curso destinado a todo el personal administrativo para la mejora de sus capacidades comerciales.</a:t>
            </a:r>
          </a:p>
          <a:p>
            <a:pPr marL="0" indent="0">
              <a:spcBef>
                <a:spcPts val="600"/>
              </a:spcBef>
              <a:buNone/>
            </a:pPr>
            <a:endParaRPr lang="es-ES" sz="1000" dirty="0">
              <a:latin typeface="Aleo" panose="00000500000000000000" pitchFamily="2" charset="0"/>
            </a:endParaRPr>
          </a:p>
          <a:p>
            <a:pPr>
              <a:spcBef>
                <a:spcPts val="600"/>
              </a:spcBef>
            </a:pPr>
            <a:endParaRPr lang="es-ES" sz="1000" dirty="0"/>
          </a:p>
          <a:p>
            <a:pPr>
              <a:spcBef>
                <a:spcPts val="600"/>
              </a:spcBef>
            </a:pPr>
            <a:endParaRPr lang="es-ES" sz="1000" dirty="0"/>
          </a:p>
          <a:p>
            <a:endParaRPr lang="es-ES" sz="1000" dirty="0"/>
          </a:p>
        </p:txBody>
      </p:sp>
      <p:sp>
        <p:nvSpPr>
          <p:cNvPr id="4" name="Marcador de contenido 3">
            <a:extLst>
              <a:ext uri="{FF2B5EF4-FFF2-40B4-BE49-F238E27FC236}">
                <a16:creationId xmlns:a16="http://schemas.microsoft.com/office/drawing/2014/main" id="{EAD4E9FF-A43F-43FC-B772-4D80D5CBCC7F}"/>
              </a:ext>
            </a:extLst>
          </p:cNvPr>
          <p:cNvSpPr>
            <a:spLocks noGrp="1"/>
          </p:cNvSpPr>
          <p:nvPr>
            <p:ph sz="half" idx="2"/>
          </p:nvPr>
        </p:nvSpPr>
        <p:spPr>
          <a:xfrm>
            <a:off x="6256866" y="780178"/>
            <a:ext cx="5630334" cy="5788574"/>
          </a:xfrm>
        </p:spPr>
        <p:txBody>
          <a:bodyPr>
            <a:normAutofit fontScale="47500" lnSpcReduction="20000"/>
          </a:bodyPr>
          <a:lstStyle/>
          <a:p>
            <a:pPr marL="0" indent="0" algn="just">
              <a:lnSpc>
                <a:spcPct val="120000"/>
              </a:lnSpc>
              <a:spcBef>
                <a:spcPts val="1200"/>
              </a:spcBef>
              <a:buNone/>
            </a:pPr>
            <a:r>
              <a:rPr lang="es-ES" sz="2300" dirty="0">
                <a:latin typeface="Aleo" panose="00000500000000000000" pitchFamily="2" charset="0"/>
              </a:rPr>
              <a:t>-Curso Entrevista comercial, 4 horas, on-line: Curso destinado a todo el personal administrativo para la mejora de sus capacidades comerciales.</a:t>
            </a:r>
          </a:p>
          <a:p>
            <a:pPr marL="0" indent="0" algn="just">
              <a:lnSpc>
                <a:spcPct val="120000"/>
              </a:lnSpc>
              <a:spcBef>
                <a:spcPts val="1200"/>
              </a:spcBef>
              <a:buNone/>
            </a:pPr>
            <a:r>
              <a:rPr lang="es-ES" sz="2300" dirty="0">
                <a:latin typeface="Aleo" panose="00000500000000000000" pitchFamily="2" charset="0"/>
              </a:rPr>
              <a:t>-Curso Planificación comercial, 4 horas, on-line: Curso destinado a todo el personal administrativo para la mejora de sus capacidades comerciales.</a:t>
            </a:r>
          </a:p>
          <a:p>
            <a:pPr marL="0" indent="0" algn="just">
              <a:lnSpc>
                <a:spcPct val="120000"/>
              </a:lnSpc>
              <a:spcBef>
                <a:spcPts val="1200"/>
              </a:spcBef>
              <a:buNone/>
            </a:pPr>
            <a:r>
              <a:rPr lang="es-ES" sz="2300" dirty="0">
                <a:latin typeface="Aleo" panose="00000500000000000000" pitchFamily="2" charset="0"/>
              </a:rPr>
              <a:t>-Curso Preparación negociaciones, 4 horas, on-line: Curso destinado a todo el personal administrativo para la mejora de sus capacidades comerciales.</a:t>
            </a:r>
          </a:p>
          <a:p>
            <a:pPr marL="0" indent="0" algn="just">
              <a:lnSpc>
                <a:spcPct val="120000"/>
              </a:lnSpc>
              <a:spcBef>
                <a:spcPts val="1200"/>
              </a:spcBef>
              <a:buNone/>
            </a:pPr>
            <a:r>
              <a:rPr lang="es-ES" sz="2300" dirty="0">
                <a:latin typeface="Aleo" panose="00000500000000000000" pitchFamily="2" charset="0"/>
              </a:rPr>
              <a:t>-Curso Presentaciones comerciales, 4 horas, on-line: Curso destinado a todo el personal administrativo para la mejora de sus capacidades comerciales.</a:t>
            </a:r>
          </a:p>
          <a:p>
            <a:pPr marL="0" indent="0" algn="just">
              <a:lnSpc>
                <a:spcPct val="120000"/>
              </a:lnSpc>
              <a:spcBef>
                <a:spcPts val="1200"/>
              </a:spcBef>
              <a:buNone/>
            </a:pPr>
            <a:r>
              <a:rPr lang="es-ES" sz="2300" dirty="0">
                <a:latin typeface="Aleo" panose="00000500000000000000" pitchFamily="2" charset="0"/>
              </a:rPr>
              <a:t>-Curso Uso de redes sociales aplicadas a las ventas y el </a:t>
            </a:r>
            <a:r>
              <a:rPr lang="es-ES" sz="2300" dirty="0" err="1">
                <a:latin typeface="Aleo" panose="00000500000000000000" pitchFamily="2" charset="0"/>
              </a:rPr>
              <a:t>networking</a:t>
            </a:r>
            <a:r>
              <a:rPr lang="es-ES" sz="2300" dirty="0">
                <a:latin typeface="Aleo" panose="00000500000000000000" pitchFamily="2" charset="0"/>
              </a:rPr>
              <a:t>, 20 horas, on-line: Curso destinado a todo el personal administrativo para la mejora de sus capacidades comerciales en los entornos virtuales.</a:t>
            </a:r>
          </a:p>
          <a:p>
            <a:pPr marL="0" indent="0" algn="just">
              <a:lnSpc>
                <a:spcPct val="120000"/>
              </a:lnSpc>
              <a:spcBef>
                <a:spcPts val="1200"/>
              </a:spcBef>
              <a:buNone/>
            </a:pPr>
            <a:r>
              <a:rPr lang="es-ES" sz="2300" dirty="0">
                <a:latin typeface="Aleo" panose="00000500000000000000" pitchFamily="2" charset="0"/>
              </a:rPr>
              <a:t>-Curso Cloud Computing, 2 horas, on-line: Curso destinado a todo el personal administrativo para la mejora de sus capacidades </a:t>
            </a:r>
            <a:r>
              <a:rPr lang="es-ES" sz="2300" dirty="0" err="1">
                <a:latin typeface="Aleo" panose="00000500000000000000" pitchFamily="2" charset="0"/>
              </a:rPr>
              <a:t>TIC’s</a:t>
            </a:r>
            <a:r>
              <a:rPr lang="es-ES" sz="2300" dirty="0">
                <a:latin typeface="Aleo" panose="00000500000000000000" pitchFamily="2" charset="0"/>
              </a:rPr>
              <a:t>.</a:t>
            </a:r>
          </a:p>
          <a:p>
            <a:pPr marL="0" indent="0" algn="just">
              <a:lnSpc>
                <a:spcPct val="120000"/>
              </a:lnSpc>
              <a:spcBef>
                <a:spcPts val="1200"/>
              </a:spcBef>
              <a:buNone/>
            </a:pPr>
            <a:r>
              <a:rPr lang="es-ES" sz="2300" dirty="0">
                <a:latin typeface="Aleo" panose="00000500000000000000" pitchFamily="2" charset="0"/>
              </a:rPr>
              <a:t>-Curso Coronavirus: Prevención en el Entorno Laboral, 2 horas, on-line: Curso destinado a todo el personal para el conocimiento de las medidas preventivas contra el COVID-19 en el entorno laboral.</a:t>
            </a:r>
          </a:p>
          <a:p>
            <a:pPr marL="0" indent="0" algn="just">
              <a:lnSpc>
                <a:spcPct val="120000"/>
              </a:lnSpc>
              <a:spcBef>
                <a:spcPts val="1200"/>
              </a:spcBef>
              <a:buNone/>
            </a:pPr>
            <a:r>
              <a:rPr lang="es-ES" sz="2300" dirty="0">
                <a:latin typeface="Aleo" panose="00000500000000000000" pitchFamily="2" charset="0"/>
              </a:rPr>
              <a:t>-2 cursos Soporte Vital Básico y Manejo de Desfibriladores para personal no sanitario, 6 horas, presencial: Curso destinado al Equipo de Emergencia, miembros Comité de Seguridad y Salud, y personal que trabaje habitualmente con visitantes, para saber manejar el desfibrilador situado en el picadero, así como conocer las maniobras y técnicas de reanimación cardiopulmonar y soporte vital básico.</a:t>
            </a:r>
          </a:p>
          <a:p>
            <a:pPr marL="0" indent="0">
              <a:buNone/>
            </a:pPr>
            <a:endParaRPr lang="es-ES" sz="1000" dirty="0"/>
          </a:p>
          <a:p>
            <a:pPr marL="0" indent="0">
              <a:buNone/>
            </a:pPr>
            <a:endParaRPr lang="es-ES" sz="1000" dirty="0"/>
          </a:p>
          <a:p>
            <a:pPr marL="0" indent="0">
              <a:buNone/>
            </a:pPr>
            <a:endParaRPr lang="es-ES" sz="1000" dirty="0"/>
          </a:p>
        </p:txBody>
      </p:sp>
    </p:spTree>
    <p:extLst>
      <p:ext uri="{BB962C8B-B14F-4D97-AF65-F5344CB8AC3E}">
        <p14:creationId xmlns:p14="http://schemas.microsoft.com/office/powerpoint/2010/main" val="3983290129"/>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ítulo 4">
            <a:extLst>
              <a:ext uri="{FF2B5EF4-FFF2-40B4-BE49-F238E27FC236}">
                <a16:creationId xmlns:a16="http://schemas.microsoft.com/office/drawing/2014/main" id="{C6B094F5-25F8-4F2B-8775-0940B56F2AEB}"/>
              </a:ext>
            </a:extLst>
          </p:cNvPr>
          <p:cNvSpPr>
            <a:spLocks noGrp="1"/>
          </p:cNvSpPr>
          <p:nvPr>
            <p:ph type="title"/>
          </p:nvPr>
        </p:nvSpPr>
        <p:spPr>
          <a:xfrm>
            <a:off x="2311147" y="365760"/>
            <a:ext cx="7569706" cy="1288238"/>
          </a:xfrm>
        </p:spPr>
        <p:txBody>
          <a:bodyPr anchor="ctr">
            <a:normAutofit/>
          </a:bodyPr>
          <a:lstStyle/>
          <a:p>
            <a:pPr algn="ctr"/>
            <a:r>
              <a:rPr lang="es-ES" b="1" dirty="0">
                <a:latin typeface="Aleo" panose="00000500000000000000" pitchFamily="2" charset="0"/>
              </a:rPr>
              <a:t>d.	GANADERÍA </a:t>
            </a:r>
          </a:p>
        </p:txBody>
      </p:sp>
      <p:pic>
        <p:nvPicPr>
          <p:cNvPr id="7" name="Marcador de contenido 6" descr="Un grupo de vacas en el campo&#10;&#10;Descripción generada automáticamente">
            <a:extLst>
              <a:ext uri="{FF2B5EF4-FFF2-40B4-BE49-F238E27FC236}">
                <a16:creationId xmlns:a16="http://schemas.microsoft.com/office/drawing/2014/main" id="{D6AB5E19-9324-4AB2-8B5E-645FB78A21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6127" y="1825625"/>
            <a:ext cx="5819746" cy="4351338"/>
          </a:xfrm>
        </p:spPr>
      </p:pic>
    </p:spTree>
    <p:extLst>
      <p:ext uri="{BB962C8B-B14F-4D97-AF65-F5344CB8AC3E}">
        <p14:creationId xmlns:p14="http://schemas.microsoft.com/office/powerpoint/2010/main" val="2357909908"/>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1" name="Rectangle 15">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84359CEE-C7BF-44F5-8C8B-40D2F1424CAB}"/>
              </a:ext>
            </a:extLst>
          </p:cNvPr>
          <p:cNvSpPr>
            <a:spLocks noGrp="1"/>
          </p:cNvSpPr>
          <p:nvPr>
            <p:ph type="title"/>
          </p:nvPr>
        </p:nvSpPr>
        <p:spPr>
          <a:xfrm>
            <a:off x="604007" y="550848"/>
            <a:ext cx="10749793" cy="804280"/>
          </a:xfrm>
        </p:spPr>
        <p:txBody>
          <a:bodyPr>
            <a:normAutofit fontScale="90000"/>
          </a:bodyPr>
          <a:lstStyle/>
          <a:p>
            <a:r>
              <a:rPr lang="es-ES" sz="2000" b="1" dirty="0">
                <a:latin typeface="Aleo" panose="00000500000000000000" pitchFamily="2" charset="0"/>
              </a:rPr>
              <a:t>LA PLANTILLA DE CABALLOS EN LA FREAAE</a:t>
            </a:r>
            <a:br>
              <a:rPr lang="es-ES" dirty="0"/>
            </a:br>
            <a:endParaRPr lang="es-ES" dirty="0"/>
          </a:p>
        </p:txBody>
      </p:sp>
      <p:sp>
        <p:nvSpPr>
          <p:cNvPr id="10" name="Marcador de contenido 9">
            <a:extLst>
              <a:ext uri="{FF2B5EF4-FFF2-40B4-BE49-F238E27FC236}">
                <a16:creationId xmlns:a16="http://schemas.microsoft.com/office/drawing/2014/main" id="{928AEA8F-7C56-44D8-BEF7-684A79470379}"/>
              </a:ext>
            </a:extLst>
          </p:cNvPr>
          <p:cNvSpPr>
            <a:spLocks noGrp="1"/>
          </p:cNvSpPr>
          <p:nvPr>
            <p:ph sz="half" idx="1"/>
          </p:nvPr>
        </p:nvSpPr>
        <p:spPr>
          <a:xfrm>
            <a:off x="604007" y="1130570"/>
            <a:ext cx="5331127" cy="5951989"/>
          </a:xfrm>
        </p:spPr>
        <p:txBody>
          <a:bodyPr>
            <a:normAutofit fontScale="62500" lnSpcReduction="20000"/>
          </a:bodyPr>
          <a:lstStyle/>
          <a:p>
            <a:pPr marL="0" indent="0" algn="just">
              <a:lnSpc>
                <a:spcPct val="110000"/>
              </a:lnSpc>
              <a:buNone/>
            </a:pPr>
            <a:r>
              <a:rPr lang="es-ES" sz="1800" dirty="0">
                <a:latin typeface="Aleo" panose="00000500000000000000" pitchFamily="2" charset="0"/>
              </a:rPr>
              <a:t>A fecha del 31 de diciembre de 2020, la FREAAE cuenta con una plantilla de 123 caballos, con distintos orígenes: 85 ejemplares son propiedad de la Fundación, 22 son propiedad del Fondo de Explotación de los Servicios de Cría Caballar y Remonta (FESCCR) – Ministerio de Defensa, 3 cedidos por la Yeguada del Hierro del Bocado - EXPASA y 13 procedentes de otros ganaderos con los que se mantienen acuerdos de cesión.</a:t>
            </a:r>
          </a:p>
          <a:p>
            <a:pPr marL="0" indent="0" algn="just">
              <a:lnSpc>
                <a:spcPct val="110000"/>
              </a:lnSpc>
              <a:buNone/>
            </a:pPr>
            <a:endParaRPr lang="es-ES" sz="1800" dirty="0">
              <a:latin typeface="Aleo" panose="00000500000000000000" pitchFamily="2" charset="0"/>
            </a:endParaRPr>
          </a:p>
          <a:p>
            <a:pPr marL="0" indent="0" algn="just">
              <a:lnSpc>
                <a:spcPct val="110000"/>
              </a:lnSpc>
              <a:buNone/>
            </a:pPr>
            <a:r>
              <a:rPr lang="es-ES" sz="1800" dirty="0">
                <a:latin typeface="Aleo" panose="00000500000000000000" pitchFamily="2" charset="0"/>
              </a:rPr>
              <a:t>Dentro de la plantilla de 85 caballos propios de la FREAAE el reparto es el siguiente:</a:t>
            </a:r>
          </a:p>
          <a:p>
            <a:pPr marL="0" indent="0" algn="just">
              <a:lnSpc>
                <a:spcPct val="110000"/>
              </a:lnSpc>
              <a:buNone/>
            </a:pPr>
            <a:r>
              <a:rPr lang="es-ES" sz="1800" dirty="0">
                <a:latin typeface="Aleo" panose="00000500000000000000" pitchFamily="2" charset="0"/>
              </a:rPr>
              <a:t>• 42 ejemplares son Pura Raza Español dedicados a la Equitación: Doma Clásica / Espectáculos </a:t>
            </a:r>
          </a:p>
          <a:p>
            <a:pPr marL="0" indent="0" algn="just">
              <a:lnSpc>
                <a:spcPct val="110000"/>
              </a:lnSpc>
              <a:buNone/>
            </a:pPr>
            <a:r>
              <a:rPr lang="es-ES" sz="1800" dirty="0">
                <a:latin typeface="Aleo" panose="00000500000000000000" pitchFamily="2" charset="0"/>
              </a:rPr>
              <a:t>• 14 ejemplares son cruzados o de otras razas, dedicados a la Equitación: Doma Clásica: 4 / Doma Vaquera: 10 </a:t>
            </a:r>
          </a:p>
          <a:p>
            <a:pPr marL="0" indent="0" algn="just">
              <a:lnSpc>
                <a:spcPct val="110000"/>
              </a:lnSpc>
              <a:buNone/>
            </a:pPr>
            <a:r>
              <a:rPr lang="es-ES" sz="1800" dirty="0">
                <a:latin typeface="Aleo" panose="00000500000000000000" pitchFamily="2" charset="0"/>
              </a:rPr>
              <a:t>• 12 ejemplares son Pura Raza Español, dedicados a Enganches: Competiciones / Exhibiciones</a:t>
            </a:r>
          </a:p>
          <a:p>
            <a:pPr marL="0" indent="0" algn="just">
              <a:lnSpc>
                <a:spcPct val="110000"/>
              </a:lnSpc>
              <a:buNone/>
            </a:pPr>
            <a:r>
              <a:rPr lang="es-ES" sz="1800" dirty="0">
                <a:latin typeface="Aleo" panose="00000500000000000000" pitchFamily="2" charset="0"/>
              </a:rPr>
              <a:t>• 17 ejemplares son Yeguas, Potras y Potros.</a:t>
            </a:r>
          </a:p>
          <a:p>
            <a:pPr marL="0" indent="0" algn="just">
              <a:lnSpc>
                <a:spcPct val="110000"/>
              </a:lnSpc>
              <a:buNone/>
            </a:pPr>
            <a:endParaRPr lang="es-ES" sz="1800" dirty="0">
              <a:latin typeface="Aleo" panose="00000500000000000000" pitchFamily="2" charset="0"/>
            </a:endParaRPr>
          </a:p>
          <a:p>
            <a:pPr marL="0" indent="0" algn="just">
              <a:lnSpc>
                <a:spcPct val="110000"/>
              </a:lnSpc>
              <a:buNone/>
            </a:pPr>
            <a:r>
              <a:rPr lang="es-ES" sz="1800" dirty="0">
                <a:latin typeface="Aleo" panose="00000500000000000000" pitchFamily="2" charset="0"/>
              </a:rPr>
              <a:t>A lo largo del año, se ha realizado una subasta de alguno de nuestros semovientes. Se realizó durante el año un procedimiento negociado de venta, por el que se vendieron a diferentes licitadores un total de 9 hembras y 8 machos de Pura Raza Española y 1 macho de raza C.D.E.. </a:t>
            </a:r>
          </a:p>
          <a:p>
            <a:pPr marL="0" indent="0" algn="just">
              <a:lnSpc>
                <a:spcPct val="110000"/>
              </a:lnSpc>
              <a:buNone/>
            </a:pPr>
            <a:r>
              <a:rPr lang="es-ES" sz="1800" dirty="0">
                <a:latin typeface="Aleo" panose="00000500000000000000" pitchFamily="2" charset="0"/>
              </a:rPr>
              <a:t>Se tiene prevista una subasta para el próximo año de varios ejemplares machos y hembras, siguiendo el procedimiento habitual.</a:t>
            </a:r>
          </a:p>
          <a:p>
            <a:pPr marL="0" indent="0" algn="just">
              <a:lnSpc>
                <a:spcPct val="110000"/>
              </a:lnSpc>
              <a:buNone/>
            </a:pPr>
            <a:r>
              <a:rPr lang="es-ES" sz="1800" dirty="0">
                <a:latin typeface="Aleo" panose="00000500000000000000" pitchFamily="2" charset="0"/>
              </a:rPr>
              <a:t>Durante el año se ha producido la baja de 3 de nuestros ejemplares tras ser sacrificados humanitariamente, al no ser factible su venta ni donación, debido a senectud y padecimientos.</a:t>
            </a:r>
          </a:p>
          <a:p>
            <a:pPr marL="0" indent="0">
              <a:lnSpc>
                <a:spcPct val="110000"/>
              </a:lnSpc>
              <a:buNone/>
            </a:pPr>
            <a:endParaRPr lang="es-ES" sz="1800" dirty="0">
              <a:latin typeface="Aleo" panose="00000500000000000000" pitchFamily="2" charset="0"/>
            </a:endParaRPr>
          </a:p>
          <a:p>
            <a:pPr marL="0" indent="0">
              <a:buNone/>
            </a:pPr>
            <a:endParaRPr lang="es-ES" sz="2000" dirty="0"/>
          </a:p>
          <a:p>
            <a:pPr marL="0" indent="0">
              <a:buNone/>
            </a:pPr>
            <a:endParaRPr lang="es-ES" sz="2000" dirty="0"/>
          </a:p>
          <a:p>
            <a:endParaRPr lang="es-ES" sz="2000" dirty="0"/>
          </a:p>
        </p:txBody>
      </p:sp>
      <p:graphicFrame>
        <p:nvGraphicFramePr>
          <p:cNvPr id="15" name="Marcador de contenido 14">
            <a:extLst>
              <a:ext uri="{FF2B5EF4-FFF2-40B4-BE49-F238E27FC236}">
                <a16:creationId xmlns:a16="http://schemas.microsoft.com/office/drawing/2014/main" id="{646411AE-A07E-45D7-B257-913CDC2A9187}"/>
              </a:ext>
            </a:extLst>
          </p:cNvPr>
          <p:cNvGraphicFramePr>
            <a:graphicFrameLocks noGrp="1"/>
          </p:cNvGraphicFramePr>
          <p:nvPr>
            <p:ph sz="half" idx="2"/>
            <p:extLst>
              <p:ext uri="{D42A27DB-BD31-4B8C-83A1-F6EECF244321}">
                <p14:modId xmlns:p14="http://schemas.microsoft.com/office/powerpoint/2010/main" val="2677323399"/>
              </p:ext>
            </p:extLst>
          </p:nvPr>
        </p:nvGraphicFramePr>
        <p:xfrm>
          <a:off x="6354854" y="1434529"/>
          <a:ext cx="5097462" cy="4165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86768"/>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515DC8-3701-44EB-999C-D5402B90C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152" y="0"/>
            <a:ext cx="8981524" cy="6858000"/>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contenido 4">
            <a:extLst>
              <a:ext uri="{FF2B5EF4-FFF2-40B4-BE49-F238E27FC236}">
                <a16:creationId xmlns:a16="http://schemas.microsoft.com/office/drawing/2014/main" id="{7F8006E1-B78D-48F9-821E-8D75CF4692FF}"/>
              </a:ext>
            </a:extLst>
          </p:cNvPr>
          <p:cNvSpPr>
            <a:spLocks noGrp="1"/>
          </p:cNvSpPr>
          <p:nvPr>
            <p:ph sz="half" idx="1"/>
          </p:nvPr>
        </p:nvSpPr>
        <p:spPr>
          <a:xfrm>
            <a:off x="335560" y="83890"/>
            <a:ext cx="6543412" cy="6711193"/>
          </a:xfrm>
        </p:spPr>
        <p:txBody>
          <a:bodyPr>
            <a:normAutofit fontScale="70000" lnSpcReduction="20000"/>
          </a:bodyPr>
          <a:lstStyle/>
          <a:p>
            <a:pPr marL="0" indent="0">
              <a:lnSpc>
                <a:spcPct val="120000"/>
              </a:lnSpc>
              <a:buNone/>
            </a:pPr>
            <a:r>
              <a:rPr lang="es-ES" sz="1900" b="1" dirty="0">
                <a:latin typeface="Aleo" panose="00000500000000000000" pitchFamily="2" charset="0"/>
              </a:rPr>
              <a:t>LA CLÍNICA VETERINARIA</a:t>
            </a:r>
          </a:p>
          <a:p>
            <a:pPr marL="0" indent="0">
              <a:lnSpc>
                <a:spcPct val="120000"/>
              </a:lnSpc>
              <a:buNone/>
            </a:pPr>
            <a:endParaRPr lang="es-ES" sz="1100" dirty="0">
              <a:latin typeface="Aleo" panose="00000500000000000000" pitchFamily="2" charset="0"/>
            </a:endParaRPr>
          </a:p>
          <a:p>
            <a:pPr marL="0" indent="0" algn="just">
              <a:lnSpc>
                <a:spcPct val="120000"/>
              </a:lnSpc>
              <a:buNone/>
            </a:pPr>
            <a:r>
              <a:rPr lang="es-ES" sz="1600" dirty="0">
                <a:latin typeface="Aleo" panose="00000500000000000000" pitchFamily="2" charset="0"/>
              </a:rPr>
              <a:t>Durante el año y como es habitual, ha atendido a toda la cabaña equina de la Real Escuela ubicada en nuestras instalaciones de Avenida Duque de Abrantes, en las cuadras de la calle Pizarro y en la finca Las Navetas de San José del Valle (Yeguas y potros).</a:t>
            </a:r>
          </a:p>
          <a:p>
            <a:pPr marL="0" indent="0" algn="just">
              <a:lnSpc>
                <a:spcPct val="120000"/>
              </a:lnSpc>
              <a:buNone/>
            </a:pPr>
            <a:endParaRPr lang="es-ES" sz="1600" dirty="0">
              <a:latin typeface="Aleo" panose="00000500000000000000" pitchFamily="2" charset="0"/>
            </a:endParaRPr>
          </a:p>
          <a:p>
            <a:pPr marL="0" indent="0" algn="just">
              <a:lnSpc>
                <a:spcPct val="120000"/>
              </a:lnSpc>
              <a:buNone/>
            </a:pPr>
            <a:r>
              <a:rPr lang="es-ES" sz="1600" dirty="0">
                <a:latin typeface="Aleo" panose="00000500000000000000" pitchFamily="2" charset="0"/>
              </a:rPr>
              <a:t>El promedio de atenciones diarias a nuestros caballos ha sido de cuarenta y cinco y de diecinueve tratamientos de larga duración, sin incluir las atenciones especiales a caballos intervenidos de cólico, ni en concentraciones e imprevistos, a lo largo del año, referentes a patologías respiratorias leves, pequeños traumatismos, problemas de herrajes, dermatitis, etc. </a:t>
            </a:r>
          </a:p>
          <a:p>
            <a:pPr marL="0" indent="0" algn="just">
              <a:lnSpc>
                <a:spcPct val="120000"/>
              </a:lnSpc>
              <a:buNone/>
            </a:pPr>
            <a:r>
              <a:rPr lang="es-ES" sz="1600" dirty="0">
                <a:latin typeface="Aleo" panose="00000500000000000000" pitchFamily="2" charset="0"/>
              </a:rPr>
              <a:t>Durante el año 2020 no se han realizado cubriciones a yeguas ni intervenciones a ejemplares externos a la plantilla de la Fundación. </a:t>
            </a:r>
          </a:p>
          <a:p>
            <a:pPr marL="0" indent="0" algn="just">
              <a:lnSpc>
                <a:spcPct val="120000"/>
              </a:lnSpc>
              <a:buNone/>
            </a:pPr>
            <a:endParaRPr lang="es-ES" sz="1600" dirty="0">
              <a:latin typeface="Aleo" panose="00000500000000000000" pitchFamily="2" charset="0"/>
            </a:endParaRPr>
          </a:p>
          <a:p>
            <a:pPr marL="0" indent="0" algn="just">
              <a:lnSpc>
                <a:spcPct val="120000"/>
              </a:lnSpc>
              <a:buNone/>
            </a:pPr>
            <a:r>
              <a:rPr lang="es-ES" sz="1600" dirty="0">
                <a:latin typeface="Aleo" panose="00000500000000000000" pitchFamily="2" charset="0"/>
              </a:rPr>
              <a:t>Si se han elaborado diferentes presupuestos en base a solicitudes de información de posibles clientes. </a:t>
            </a:r>
          </a:p>
          <a:p>
            <a:pPr marL="0" indent="0" algn="just">
              <a:lnSpc>
                <a:spcPct val="120000"/>
              </a:lnSpc>
              <a:buNone/>
            </a:pPr>
            <a:endParaRPr lang="es-ES" sz="1100" dirty="0">
              <a:latin typeface="Aleo" panose="00000500000000000000" pitchFamily="2" charset="0"/>
            </a:endParaRPr>
          </a:p>
          <a:p>
            <a:pPr marL="0" indent="0" algn="just">
              <a:lnSpc>
                <a:spcPct val="120000"/>
              </a:lnSpc>
              <a:buNone/>
            </a:pPr>
            <a:endParaRPr lang="es-ES" sz="1100" dirty="0">
              <a:latin typeface="Aleo" panose="00000500000000000000" pitchFamily="2" charset="0"/>
            </a:endParaRPr>
          </a:p>
          <a:p>
            <a:pPr marL="0" indent="0" algn="just">
              <a:lnSpc>
                <a:spcPct val="120000"/>
              </a:lnSpc>
              <a:buNone/>
            </a:pPr>
            <a:r>
              <a:rPr lang="es-ES" sz="2100" b="1" dirty="0">
                <a:latin typeface="Aleo" panose="00000500000000000000" pitchFamily="2" charset="0"/>
              </a:rPr>
              <a:t>LA GANADERÍA</a:t>
            </a:r>
          </a:p>
          <a:p>
            <a:pPr marL="0" indent="0" algn="just">
              <a:lnSpc>
                <a:spcPct val="120000"/>
              </a:lnSpc>
              <a:buNone/>
            </a:pPr>
            <a:endParaRPr lang="es-ES" sz="1100" dirty="0">
              <a:latin typeface="Aleo" panose="00000500000000000000" pitchFamily="2" charset="0"/>
            </a:endParaRPr>
          </a:p>
          <a:p>
            <a:pPr marL="0" indent="0" algn="just">
              <a:lnSpc>
                <a:spcPct val="120000"/>
              </a:lnSpc>
              <a:buNone/>
            </a:pPr>
            <a:r>
              <a:rPr lang="es-ES" sz="1600" dirty="0">
                <a:latin typeface="Aleo" panose="00000500000000000000" pitchFamily="2" charset="0"/>
              </a:rPr>
              <a:t>Ubicada en la finca Las Navetas de San José del Valle, está formada a 31 de diciembre por 17 ejemplares que se distribuyen de la siguiente forma: Yeguas de vientre: 6 ejemplares de Pura Raza Española en gestación.</a:t>
            </a:r>
          </a:p>
          <a:p>
            <a:pPr marL="0" indent="0" algn="just">
              <a:lnSpc>
                <a:spcPct val="120000"/>
              </a:lnSpc>
              <a:buNone/>
            </a:pPr>
            <a:r>
              <a:rPr lang="es-ES" sz="1600" dirty="0">
                <a:latin typeface="Aleo" panose="00000500000000000000" pitchFamily="2" charset="0"/>
              </a:rPr>
              <a:t>Productos del año 2019: 6 (camada, de 2019 o de la “K”). Nacieron vivos 8 y se enajenaron dos hembras en 2020, quedando 6 ejemplares de PRE, siendo 3 machos y 3 hembras.  </a:t>
            </a:r>
          </a:p>
          <a:p>
            <a:pPr marL="0" indent="0" algn="just">
              <a:lnSpc>
                <a:spcPct val="120000"/>
              </a:lnSpc>
              <a:buNone/>
            </a:pPr>
            <a:r>
              <a:rPr lang="es-ES" sz="1600" dirty="0">
                <a:latin typeface="Aleo" panose="00000500000000000000" pitchFamily="2" charset="0"/>
              </a:rPr>
              <a:t>Productos del año 2020: 5 (camada, de 2020 o de la “L”): Nacieron vivos 8 y se enajenaron tres hembras en 2020, quedando 5 ejemplares de PRE, siendo 4 machos y 1 hembra. </a:t>
            </a:r>
          </a:p>
          <a:p>
            <a:pPr marL="0" indent="0" algn="just">
              <a:lnSpc>
                <a:spcPct val="120000"/>
              </a:lnSpc>
              <a:buNone/>
            </a:pPr>
            <a:r>
              <a:rPr lang="es-ES" sz="1600" dirty="0">
                <a:latin typeface="Aleo" panose="00000500000000000000" pitchFamily="2" charset="0"/>
              </a:rPr>
              <a:t>Gestación (próxima camada, de 2021 o de la “M”): Nuestras expectativas son de seis nuevos productos de PRE para el año 2021.</a:t>
            </a:r>
          </a:p>
          <a:p>
            <a:pPr marL="0" indent="0">
              <a:buNone/>
            </a:pPr>
            <a:endParaRPr lang="es-ES" sz="500" dirty="0"/>
          </a:p>
        </p:txBody>
      </p:sp>
      <p:pic>
        <p:nvPicPr>
          <p:cNvPr id="8" name="Marcador de contenido 7" descr="Niño parado junto a un caballo&#10;&#10;Descripción generada automáticamente con confianza media">
            <a:extLst>
              <a:ext uri="{FF2B5EF4-FFF2-40B4-BE49-F238E27FC236}">
                <a16:creationId xmlns:a16="http://schemas.microsoft.com/office/drawing/2014/main" id="{030A1721-6D08-4081-A618-B202A361108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51666" y="1001997"/>
            <a:ext cx="3640504" cy="4854006"/>
          </a:xfrm>
        </p:spPr>
      </p:pic>
    </p:spTree>
    <p:extLst>
      <p:ext uri="{BB962C8B-B14F-4D97-AF65-F5344CB8AC3E}">
        <p14:creationId xmlns:p14="http://schemas.microsoft.com/office/powerpoint/2010/main" val="1207972234"/>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ítulo 4">
            <a:extLst>
              <a:ext uri="{FF2B5EF4-FFF2-40B4-BE49-F238E27FC236}">
                <a16:creationId xmlns:a16="http://schemas.microsoft.com/office/drawing/2014/main" id="{C6B094F5-25F8-4F2B-8775-0940B56F2AEB}"/>
              </a:ext>
            </a:extLst>
          </p:cNvPr>
          <p:cNvSpPr>
            <a:spLocks noGrp="1"/>
          </p:cNvSpPr>
          <p:nvPr>
            <p:ph type="title"/>
          </p:nvPr>
        </p:nvSpPr>
        <p:spPr>
          <a:xfrm>
            <a:off x="2311147" y="365760"/>
            <a:ext cx="7569706" cy="1288238"/>
          </a:xfrm>
        </p:spPr>
        <p:txBody>
          <a:bodyPr anchor="ctr">
            <a:normAutofit/>
          </a:bodyPr>
          <a:lstStyle/>
          <a:p>
            <a:pPr algn="ctr"/>
            <a:r>
              <a:rPr lang="es-ES" b="1" dirty="0">
                <a:latin typeface="Aleo" panose="00000500000000000000" pitchFamily="2" charset="0"/>
              </a:rPr>
              <a:t>e.	Competición Deportiva</a:t>
            </a:r>
          </a:p>
        </p:txBody>
      </p:sp>
      <p:pic>
        <p:nvPicPr>
          <p:cNvPr id="7" name="Marcador de contenido 6" descr="Imagen que contiene persona, mujer, bolsa, vistiendo&#10;&#10;Descripción generada automáticamente">
            <a:extLst>
              <a:ext uri="{FF2B5EF4-FFF2-40B4-BE49-F238E27FC236}">
                <a16:creationId xmlns:a16="http://schemas.microsoft.com/office/drawing/2014/main" id="{69203603-1B58-43F1-9EB3-0AC555A72D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3595" y="1825625"/>
            <a:ext cx="3444809" cy="4351338"/>
          </a:xfrm>
        </p:spPr>
      </p:pic>
    </p:spTree>
    <p:extLst>
      <p:ext uri="{BB962C8B-B14F-4D97-AF65-F5344CB8AC3E}">
        <p14:creationId xmlns:p14="http://schemas.microsoft.com/office/powerpoint/2010/main" val="1325160770"/>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Marcador de contenido 2" descr="Una persona con un caballo&#10;&#10;Descripción generada automáticamente">
            <a:extLst>
              <a:ext uri="{FF2B5EF4-FFF2-40B4-BE49-F238E27FC236}">
                <a16:creationId xmlns:a16="http://schemas.microsoft.com/office/drawing/2014/main" id="{9DE50402-6883-4625-9393-63C2813B4A2E}"/>
              </a:ext>
            </a:extLst>
          </p:cNvPr>
          <p:cNvPicPr>
            <a:picLocks noChangeAspect="1"/>
          </p:cNvPicPr>
          <p:nvPr/>
        </p:nvPicPr>
        <p:blipFill rotWithShape="1">
          <a:blip r:embed="rId2">
            <a:extLst>
              <a:ext uri="{28A0092B-C50C-407E-A947-70E740481C1C}">
                <a14:useLocalDpi xmlns:a14="http://schemas.microsoft.com/office/drawing/2010/main" val="0"/>
              </a:ext>
            </a:extLst>
          </a:blip>
          <a:srcRect l="4338" r="4326" b="-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24" name="Content Placeholder 23">
            <a:extLst>
              <a:ext uri="{FF2B5EF4-FFF2-40B4-BE49-F238E27FC236}">
                <a16:creationId xmlns:a16="http://schemas.microsoft.com/office/drawing/2014/main" id="{4846B80D-4C7E-4D0C-B9CB-FFEA73A5220C}"/>
              </a:ext>
            </a:extLst>
          </p:cNvPr>
          <p:cNvSpPr>
            <a:spLocks noGrp="1"/>
          </p:cNvSpPr>
          <p:nvPr>
            <p:ph sz="half" idx="1"/>
          </p:nvPr>
        </p:nvSpPr>
        <p:spPr>
          <a:xfrm>
            <a:off x="6096000" y="47227"/>
            <a:ext cx="6017703" cy="4311940"/>
          </a:xfrm>
        </p:spPr>
        <p:txBody>
          <a:bodyPr vert="horz" lIns="91440" tIns="45720" rIns="91440" bIns="45720" rtlCol="0" anchor="t">
            <a:normAutofit fontScale="25000" lnSpcReduction="20000"/>
          </a:bodyPr>
          <a:lstStyle/>
          <a:p>
            <a:pPr marL="0" indent="0">
              <a:lnSpc>
                <a:spcPct val="120000"/>
              </a:lnSpc>
              <a:buNone/>
            </a:pPr>
            <a:r>
              <a:rPr lang="es-ES" sz="4400" dirty="0">
                <a:latin typeface="Aleo" panose="00000500000000000000" pitchFamily="2" charset="0"/>
              </a:rPr>
              <a:t>A lo largo del periodo objeto de análisis se ha participado en diversas pruebas hípicas en la disciplina de Doma Clásica, entre las que destacan las siguientes:</a:t>
            </a:r>
          </a:p>
          <a:p>
            <a:pPr marL="0" indent="0">
              <a:lnSpc>
                <a:spcPct val="120000"/>
              </a:lnSpc>
              <a:buNone/>
            </a:pPr>
            <a:r>
              <a:rPr lang="es-ES" sz="4400" dirty="0">
                <a:latin typeface="Aleo" panose="00000500000000000000" pitchFamily="2" charset="0"/>
              </a:rPr>
              <a:t>- Social Dos Luna, 18 de enero, participaron los jinetes Ignacio Rambla montando al caballo, propiedad de la Jefatura de Cría Caballar, </a:t>
            </a:r>
            <a:r>
              <a:rPr lang="es-ES" sz="4400" dirty="0" err="1">
                <a:latin typeface="Aleo" panose="00000500000000000000" pitchFamily="2" charset="0"/>
              </a:rPr>
              <a:t>Lezco</a:t>
            </a:r>
            <a:r>
              <a:rPr lang="es-ES" sz="4400" dirty="0">
                <a:latin typeface="Aleo" panose="00000500000000000000" pitchFamily="2" charset="0"/>
              </a:rPr>
              <a:t>, en la categoría Gran Premio y Belen Bautista montando a Jergón, propiedad de la Jefatura de Cría Caballar, en la categoría Intermedia A, obteniendo muy buenos resultados.</a:t>
            </a:r>
          </a:p>
          <a:p>
            <a:pPr marL="0" indent="0">
              <a:lnSpc>
                <a:spcPct val="120000"/>
              </a:lnSpc>
              <a:buNone/>
            </a:pPr>
            <a:r>
              <a:rPr lang="es-ES" sz="4400" dirty="0">
                <a:latin typeface="Aleo" panose="00000500000000000000" pitchFamily="2" charset="0"/>
              </a:rPr>
              <a:t>- CDN 3 Dos Lunas, del 6 al 8 de marzo, participaron los jinetes Ignacio Rambla montando al caballo, propiedad de la Jefatura de Cría Caballar, </a:t>
            </a:r>
            <a:r>
              <a:rPr lang="es-ES" sz="4400" dirty="0" err="1">
                <a:latin typeface="Aleo" panose="00000500000000000000" pitchFamily="2" charset="0"/>
              </a:rPr>
              <a:t>Lezco</a:t>
            </a:r>
            <a:r>
              <a:rPr lang="es-ES" sz="4400" dirty="0">
                <a:latin typeface="Aleo" panose="00000500000000000000" pitchFamily="2" charset="0"/>
              </a:rPr>
              <a:t>, en la categoría Gran Premio y Gran Premio Especial y Belen Bautista montando a Jergón, propiedad de la Jefatura de Cría Caballar, en la categoría Intermedia A, obteniendo muy buenos resultados.</a:t>
            </a:r>
          </a:p>
          <a:p>
            <a:pPr marL="0" indent="0">
              <a:lnSpc>
                <a:spcPct val="120000"/>
              </a:lnSpc>
              <a:buNone/>
            </a:pPr>
            <a:r>
              <a:rPr lang="es-ES" sz="4400" dirty="0">
                <a:latin typeface="Aleo" panose="00000500000000000000" pitchFamily="2" charset="0"/>
              </a:rPr>
              <a:t>- Yeguada El Bocado, los 6 y 7 de julio, participó el alumno de equitación Manuel Fernández montando al caballo, propiedad de la Jefatura de Cría Caballar, </a:t>
            </a:r>
            <a:r>
              <a:rPr lang="es-ES" sz="4400" dirty="0" err="1">
                <a:latin typeface="Aleo" panose="00000500000000000000" pitchFamily="2" charset="0"/>
              </a:rPr>
              <a:t>Oneale</a:t>
            </a:r>
            <a:r>
              <a:rPr lang="es-ES" sz="4400" dirty="0">
                <a:latin typeface="Aleo" panose="00000500000000000000" pitchFamily="2" charset="0"/>
              </a:rPr>
              <a:t>, en las categorías Preliminar 5 Años y Final 5 Años, obteniendo muy buenos resultados.</a:t>
            </a:r>
          </a:p>
          <a:p>
            <a:pPr marL="0" indent="0">
              <a:lnSpc>
                <a:spcPct val="120000"/>
              </a:lnSpc>
              <a:buNone/>
            </a:pPr>
            <a:r>
              <a:rPr lang="es-ES" sz="4400" dirty="0">
                <a:latin typeface="Aleo" panose="00000500000000000000" pitchFamily="2" charset="0"/>
              </a:rPr>
              <a:t>- Los Albardones, los 21 y 22 de agosto, participó el jinete Belen Bautista montando a Jergón, propiedad de la Jefatura de Cría Caballar, en las categorías Intermedia A e Intermedia B, obteniendo muy buenos resultados.</a:t>
            </a:r>
          </a:p>
          <a:p>
            <a:pPr marL="0" indent="0">
              <a:lnSpc>
                <a:spcPct val="120000"/>
              </a:lnSpc>
              <a:buNone/>
            </a:pPr>
            <a:r>
              <a:rPr lang="es-ES" sz="4400" dirty="0">
                <a:latin typeface="Aleo" panose="00000500000000000000" pitchFamily="2" charset="0"/>
              </a:rPr>
              <a:t>- PSCJ ANCCE, Deposito de Sementales de Jerez, los 25 y 26 de agosto, participó el alumno de equitación Manuel Fernández montando al caballo, propiedad de la Jefatura de Cría Caballar, </a:t>
            </a:r>
            <a:r>
              <a:rPr lang="es-ES" sz="4400" dirty="0" err="1">
                <a:latin typeface="Aleo" panose="00000500000000000000" pitchFamily="2" charset="0"/>
              </a:rPr>
              <a:t>Oneale</a:t>
            </a:r>
            <a:r>
              <a:rPr lang="es-ES" sz="4400" dirty="0">
                <a:latin typeface="Aleo" panose="00000500000000000000" pitchFamily="2" charset="0"/>
              </a:rPr>
              <a:t>, en las categorías Preliminar 5 Años y Final 5 Años, obteniendo muy buenos resultados.</a:t>
            </a:r>
          </a:p>
          <a:p>
            <a:endParaRPr lang="en-US" sz="1800" dirty="0"/>
          </a:p>
        </p:txBody>
      </p:sp>
      <p:pic>
        <p:nvPicPr>
          <p:cNvPr id="8" name="Marcador de contenido 7" descr="Una casa junto a un caballo&#10;&#10;Descripción generada automáticamente con confianza media">
            <a:extLst>
              <a:ext uri="{FF2B5EF4-FFF2-40B4-BE49-F238E27FC236}">
                <a16:creationId xmlns:a16="http://schemas.microsoft.com/office/drawing/2014/main" id="{B399B64A-02D6-4B27-B6F4-F2F754FEA073}"/>
              </a:ext>
            </a:extLst>
          </p:cNvPr>
          <p:cNvPicPr>
            <a:picLocks noChangeAspect="1"/>
          </p:cNvPicPr>
          <p:nvPr/>
        </p:nvPicPr>
        <p:blipFill rotWithShape="1">
          <a:blip r:embed="rId3">
            <a:extLst>
              <a:ext uri="{28A0092B-C50C-407E-A947-70E740481C1C}">
                <a14:useLocalDpi xmlns:a14="http://schemas.microsoft.com/office/drawing/2010/main" val="0"/>
              </a:ext>
            </a:extLst>
          </a:blip>
          <a:srcRect t="125" r="-2" b="2898"/>
          <a:stretch/>
        </p:blipFill>
        <p:spPr>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Tree>
    <p:extLst>
      <p:ext uri="{BB962C8B-B14F-4D97-AF65-F5344CB8AC3E}">
        <p14:creationId xmlns:p14="http://schemas.microsoft.com/office/powerpoint/2010/main" val="782849169"/>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CCB02C20-B172-4249-94A8-44BEB0732638}"/>
              </a:ext>
            </a:extLst>
          </p:cNvPr>
          <p:cNvSpPr>
            <a:spLocks noGrp="1"/>
          </p:cNvSpPr>
          <p:nvPr>
            <p:ph type="title"/>
          </p:nvPr>
        </p:nvSpPr>
        <p:spPr>
          <a:xfrm>
            <a:off x="838200" y="365125"/>
            <a:ext cx="10515600" cy="4356165"/>
          </a:xfrm>
        </p:spPr>
        <p:txBody>
          <a:bodyPr>
            <a:noAutofit/>
          </a:bodyPr>
          <a:lstStyle/>
          <a:p>
            <a:r>
              <a:rPr lang="es-ES" sz="1800" dirty="0">
                <a:latin typeface="Aleo" panose="00000500000000000000" pitchFamily="2" charset="0"/>
              </a:rPr>
              <a:t>En Jerez de la Frontera, a                      de 2021.</a:t>
            </a:r>
            <a:br>
              <a:rPr lang="es-ES" sz="1800" dirty="0">
                <a:latin typeface="Aleo" panose="00000500000000000000" pitchFamily="2" charset="0"/>
              </a:rPr>
            </a:br>
            <a:r>
              <a:rPr lang="es-ES" sz="1800" dirty="0">
                <a:latin typeface="Aleo" panose="00000500000000000000" pitchFamily="2" charset="0"/>
              </a:rPr>
              <a:t>												  </a:t>
            </a:r>
            <a:br>
              <a:rPr lang="es-ES" sz="1800" dirty="0">
                <a:latin typeface="Aleo" panose="00000500000000000000" pitchFamily="2" charset="0"/>
              </a:rPr>
            </a:br>
            <a:br>
              <a:rPr lang="es-ES" sz="1800" dirty="0">
                <a:latin typeface="Aleo" panose="00000500000000000000" pitchFamily="2" charset="0"/>
              </a:rPr>
            </a:br>
            <a:br>
              <a:rPr lang="es-ES" sz="1800" dirty="0">
                <a:latin typeface="Aleo" panose="00000500000000000000" pitchFamily="2" charset="0"/>
              </a:rPr>
            </a:br>
            <a:br>
              <a:rPr lang="es-ES" sz="1800" dirty="0">
                <a:latin typeface="Aleo" panose="00000500000000000000" pitchFamily="2" charset="0"/>
              </a:rPr>
            </a:br>
            <a:br>
              <a:rPr lang="es-ES" sz="1800" dirty="0">
                <a:latin typeface="Aleo" panose="00000500000000000000" pitchFamily="2" charset="0"/>
              </a:rPr>
            </a:br>
            <a:br>
              <a:rPr lang="es-ES" sz="1800" dirty="0">
                <a:latin typeface="Aleo" panose="00000500000000000000" pitchFamily="2" charset="0"/>
              </a:rPr>
            </a:br>
            <a:br>
              <a:rPr lang="es-ES" sz="1800" dirty="0">
                <a:latin typeface="Aleo" panose="00000500000000000000" pitchFamily="2" charset="0"/>
              </a:rPr>
            </a:br>
            <a:br>
              <a:rPr lang="es-ES" sz="1800" dirty="0">
                <a:latin typeface="Aleo" panose="00000500000000000000" pitchFamily="2" charset="0"/>
              </a:rPr>
            </a:br>
            <a:br>
              <a:rPr lang="es-ES" sz="1800" dirty="0">
                <a:latin typeface="Aleo" panose="00000500000000000000" pitchFamily="2" charset="0"/>
              </a:rPr>
            </a:br>
            <a:br>
              <a:rPr lang="es-ES" sz="1800" dirty="0">
                <a:latin typeface="Aleo" panose="00000500000000000000" pitchFamily="2" charset="0"/>
              </a:rPr>
            </a:br>
            <a:br>
              <a:rPr lang="es-ES" sz="1800" dirty="0">
                <a:latin typeface="Aleo" panose="00000500000000000000" pitchFamily="2" charset="0"/>
              </a:rPr>
            </a:br>
            <a:r>
              <a:rPr lang="es-ES" sz="1800" dirty="0">
                <a:latin typeface="Aleo" panose="00000500000000000000" pitchFamily="2" charset="0"/>
              </a:rPr>
              <a:t>                                                                     			Jorge Ramos Sánchez</a:t>
            </a:r>
            <a:br>
              <a:rPr lang="es-ES" sz="1800" dirty="0">
                <a:latin typeface="Aleo" panose="00000500000000000000" pitchFamily="2" charset="0"/>
              </a:rPr>
            </a:br>
            <a:r>
              <a:rPr lang="es-ES" sz="1800" dirty="0">
                <a:latin typeface="Aleo" panose="00000500000000000000" pitchFamily="2" charset="0"/>
              </a:rPr>
              <a:t>                       			                                     Director Gerente </a:t>
            </a:r>
            <a:br>
              <a:rPr lang="es-ES" sz="1800" dirty="0">
                <a:latin typeface="Aleo" panose="00000500000000000000" pitchFamily="2" charset="0"/>
              </a:rPr>
            </a:br>
            <a:endParaRPr lang="es-ES" sz="1800" dirty="0">
              <a:latin typeface="Aleo" panose="00000500000000000000" pitchFamily="2" charset="0"/>
            </a:endParaRPr>
          </a:p>
        </p:txBody>
      </p:sp>
      <p:pic>
        <p:nvPicPr>
          <p:cNvPr id="10" name="Marcador de contenido 9" descr="Logotipo, nombre de la empresa&#10;&#10;Descripción generada automáticamente">
            <a:extLst>
              <a:ext uri="{FF2B5EF4-FFF2-40B4-BE49-F238E27FC236}">
                <a16:creationId xmlns:a16="http://schemas.microsoft.com/office/drawing/2014/main" id="{0898D3D2-93A0-49F3-8DC8-23150A3836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7142" y="5160125"/>
            <a:ext cx="5137715" cy="853850"/>
          </a:xfrm>
        </p:spPr>
      </p:pic>
    </p:spTree>
    <p:extLst>
      <p:ext uri="{BB962C8B-B14F-4D97-AF65-F5344CB8AC3E}">
        <p14:creationId xmlns:p14="http://schemas.microsoft.com/office/powerpoint/2010/main" val="84065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Marcador de contenido 9">
            <a:extLst>
              <a:ext uri="{FF2B5EF4-FFF2-40B4-BE49-F238E27FC236}">
                <a16:creationId xmlns:a16="http://schemas.microsoft.com/office/drawing/2014/main" id="{A66234DB-C86C-451D-878B-FF8484E29627}"/>
              </a:ext>
            </a:extLst>
          </p:cNvPr>
          <p:cNvGraphicFramePr>
            <a:graphicFrameLocks noGrp="1"/>
          </p:cNvGraphicFramePr>
          <p:nvPr>
            <p:ph sz="half" idx="1"/>
            <p:extLst>
              <p:ext uri="{D42A27DB-BD31-4B8C-83A1-F6EECF244321}">
                <p14:modId xmlns:p14="http://schemas.microsoft.com/office/powerpoint/2010/main" val="1781686556"/>
              </p:ext>
            </p:extLst>
          </p:nvPr>
        </p:nvGraphicFramePr>
        <p:xfrm>
          <a:off x="914400" y="1253331"/>
          <a:ext cx="5181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12" name="Marcador de contenido 11">
            <a:extLst>
              <a:ext uri="{FF2B5EF4-FFF2-40B4-BE49-F238E27FC236}">
                <a16:creationId xmlns:a16="http://schemas.microsoft.com/office/drawing/2014/main" id="{E0F2BE37-519F-4C5E-B3BE-F9861F2C63E5}"/>
              </a:ext>
            </a:extLst>
          </p:cNvPr>
          <p:cNvSpPr>
            <a:spLocks noGrp="1"/>
          </p:cNvSpPr>
          <p:nvPr>
            <p:ph sz="half" idx="2"/>
          </p:nvPr>
        </p:nvSpPr>
        <p:spPr>
          <a:xfrm>
            <a:off x="6596742" y="1115736"/>
            <a:ext cx="4807391" cy="4734056"/>
          </a:xfrm>
        </p:spPr>
        <p:txBody>
          <a:bodyPr>
            <a:normAutofit/>
          </a:bodyPr>
          <a:lstStyle/>
          <a:p>
            <a:pPr marL="0" indent="0" algn="just">
              <a:buNone/>
            </a:pPr>
            <a:endParaRPr lang="es-ES" sz="1200" dirty="0">
              <a:latin typeface="Aleo" panose="00000500000000000000" pitchFamily="2" charset="0"/>
            </a:endParaRPr>
          </a:p>
          <a:p>
            <a:pPr marL="0" indent="0" algn="just">
              <a:buNone/>
            </a:pPr>
            <a:r>
              <a:rPr lang="es-ES" sz="1100" dirty="0">
                <a:latin typeface="Aleo" panose="00000500000000000000" pitchFamily="2" charset="0"/>
              </a:rPr>
              <a:t>En los tres últimos ejercicios, la Fundación Real Escuela ha recibido de la Consejería de Turismo, Regeneración, Justicia y Administración Local, en concepto de Transferencias de Financiación, las cantidades que se detallan a continuación:</a:t>
            </a:r>
          </a:p>
          <a:p>
            <a:pPr algn="just"/>
            <a:endParaRPr lang="es-ES" sz="1100" dirty="0">
              <a:latin typeface="Aleo" panose="00000500000000000000" pitchFamily="2" charset="0"/>
            </a:endParaRPr>
          </a:p>
          <a:p>
            <a:pPr algn="just"/>
            <a:r>
              <a:rPr lang="es-ES" sz="1100" dirty="0">
                <a:latin typeface="Aleo" panose="00000500000000000000" pitchFamily="2" charset="0"/>
              </a:rPr>
              <a:t>AÑO 2018    -    5.187.749,88 €</a:t>
            </a:r>
          </a:p>
          <a:p>
            <a:pPr algn="just"/>
            <a:r>
              <a:rPr lang="es-ES" sz="1100" dirty="0">
                <a:latin typeface="Aleo" panose="00000500000000000000" pitchFamily="2" charset="0"/>
              </a:rPr>
              <a:t>AÑO 2019    -    3.171.918,00 €</a:t>
            </a:r>
          </a:p>
          <a:p>
            <a:pPr algn="just"/>
            <a:r>
              <a:rPr lang="es-ES" sz="1100" dirty="0">
                <a:latin typeface="Aleo" panose="00000500000000000000" pitchFamily="2" charset="0"/>
              </a:rPr>
              <a:t>AÑO 2020    -    5.407.632,00 €</a:t>
            </a:r>
          </a:p>
          <a:p>
            <a:pPr marL="0" indent="0" algn="just">
              <a:buNone/>
            </a:pPr>
            <a:endParaRPr lang="es-ES" sz="1100" dirty="0">
              <a:latin typeface="Aleo" panose="00000500000000000000" pitchFamily="2" charset="0"/>
            </a:endParaRPr>
          </a:p>
          <a:p>
            <a:pPr marL="0" indent="0" algn="just">
              <a:buNone/>
            </a:pPr>
            <a:r>
              <a:rPr lang="es-ES" sz="1100" dirty="0">
                <a:latin typeface="Aleo" panose="00000500000000000000" pitchFamily="2" charset="0"/>
              </a:rPr>
              <a:t>En 2020 se concedió inicialmente una Transferencia de Financiación por importe de 3.004.632,00 €, la cual fue incrementada a lo largo del año en dos ocasiones (684.843,00€ y 1.718.157,00€), haciendo un total de 5.407.632,00€, con el fin de equilibrar la cuenta de Pérdidas y Ganancias del ejercicio.</a:t>
            </a:r>
          </a:p>
          <a:p>
            <a:endParaRPr lang="es-ES" dirty="0"/>
          </a:p>
        </p:txBody>
      </p:sp>
    </p:spTree>
    <p:extLst>
      <p:ext uri="{BB962C8B-B14F-4D97-AF65-F5344CB8AC3E}">
        <p14:creationId xmlns:p14="http://schemas.microsoft.com/office/powerpoint/2010/main" val="104930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ítulo 4">
            <a:extLst>
              <a:ext uri="{FF2B5EF4-FFF2-40B4-BE49-F238E27FC236}">
                <a16:creationId xmlns:a16="http://schemas.microsoft.com/office/drawing/2014/main" id="{C6B094F5-25F8-4F2B-8775-0940B56F2AEB}"/>
              </a:ext>
            </a:extLst>
          </p:cNvPr>
          <p:cNvSpPr>
            <a:spLocks noGrp="1"/>
          </p:cNvSpPr>
          <p:nvPr>
            <p:ph type="title"/>
          </p:nvPr>
        </p:nvSpPr>
        <p:spPr>
          <a:xfrm>
            <a:off x="2311147" y="365760"/>
            <a:ext cx="7569706" cy="1288238"/>
          </a:xfrm>
        </p:spPr>
        <p:txBody>
          <a:bodyPr anchor="ctr">
            <a:normAutofit fontScale="90000"/>
          </a:bodyPr>
          <a:lstStyle/>
          <a:p>
            <a:pPr algn="ctr"/>
            <a:r>
              <a:rPr lang="es-ES" b="1" dirty="0">
                <a:latin typeface="Aleo" panose="00000500000000000000" pitchFamily="2" charset="0"/>
              </a:rPr>
              <a:t>b. LOS RECURSOS HUMANOS</a:t>
            </a:r>
          </a:p>
        </p:txBody>
      </p:sp>
      <p:pic>
        <p:nvPicPr>
          <p:cNvPr id="4" name="Marcador de contenido 3" descr="Imagen que contiene Diagrama&#10;&#10;Descripción generada automáticamente">
            <a:extLst>
              <a:ext uri="{FF2B5EF4-FFF2-40B4-BE49-F238E27FC236}">
                <a16:creationId xmlns:a16="http://schemas.microsoft.com/office/drawing/2014/main" id="{BA75C04D-1505-49A6-93CF-95111DA794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5200" y="2134394"/>
            <a:ext cx="5181600" cy="3733800"/>
          </a:xfrm>
        </p:spPr>
      </p:pic>
    </p:spTree>
    <p:extLst>
      <p:ext uri="{BB962C8B-B14F-4D97-AF65-F5344CB8AC3E}">
        <p14:creationId xmlns:p14="http://schemas.microsoft.com/office/powerpoint/2010/main" val="83811311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2">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7DD272B-1517-43C1-8553-CD3A8D18904A}"/>
              </a:ext>
            </a:extLst>
          </p:cNvPr>
          <p:cNvSpPr>
            <a:spLocks noGrp="1"/>
          </p:cNvSpPr>
          <p:nvPr>
            <p:ph type="title"/>
          </p:nvPr>
        </p:nvSpPr>
        <p:spPr>
          <a:xfrm>
            <a:off x="838200" y="365125"/>
            <a:ext cx="10515600" cy="1325563"/>
          </a:xfrm>
        </p:spPr>
        <p:txBody>
          <a:bodyPr vert="horz" lIns="91440" tIns="45720" rIns="91440" bIns="45720" rtlCol="0" anchor="ctr">
            <a:normAutofit fontScale="90000"/>
          </a:bodyPr>
          <a:lstStyle/>
          <a:p>
            <a:br>
              <a:rPr lang="en-US" sz="1100" kern="1200" dirty="0">
                <a:solidFill>
                  <a:schemeClr val="tx1"/>
                </a:solidFill>
                <a:latin typeface="+mj-lt"/>
                <a:ea typeface="+mj-ea"/>
                <a:cs typeface="+mj-cs"/>
              </a:rPr>
            </a:br>
            <a:br>
              <a:rPr lang="en-US" sz="1100" kern="1200" dirty="0">
                <a:solidFill>
                  <a:schemeClr val="tx1"/>
                </a:solidFill>
                <a:latin typeface="+mj-lt"/>
                <a:ea typeface="+mj-ea"/>
                <a:cs typeface="+mj-cs"/>
              </a:rPr>
            </a:br>
            <a:br>
              <a:rPr lang="en-US" sz="1100" kern="1200" dirty="0">
                <a:solidFill>
                  <a:schemeClr val="tx1"/>
                </a:solidFill>
                <a:latin typeface="+mj-lt"/>
                <a:ea typeface="+mj-ea"/>
                <a:cs typeface="+mj-cs"/>
              </a:rPr>
            </a:br>
            <a:br>
              <a:rPr lang="en-US" sz="1100" kern="1200" dirty="0">
                <a:solidFill>
                  <a:schemeClr val="tx1"/>
                </a:solidFill>
                <a:latin typeface="+mj-lt"/>
                <a:ea typeface="+mj-ea"/>
                <a:cs typeface="+mj-cs"/>
              </a:rPr>
            </a:br>
            <a:br>
              <a:rPr lang="en-US" sz="1100" kern="1200" dirty="0">
                <a:solidFill>
                  <a:schemeClr val="tx1"/>
                </a:solidFill>
                <a:latin typeface="+mj-lt"/>
                <a:ea typeface="+mj-ea"/>
                <a:cs typeface="+mj-cs"/>
              </a:rPr>
            </a:br>
            <a:br>
              <a:rPr lang="en-US" sz="1100" kern="1200" dirty="0">
                <a:solidFill>
                  <a:schemeClr val="tx1"/>
                </a:solidFill>
                <a:latin typeface="+mj-lt"/>
                <a:ea typeface="+mj-ea"/>
                <a:cs typeface="+mj-cs"/>
              </a:rPr>
            </a:br>
            <a:br>
              <a:rPr lang="es-ES" sz="1100" kern="1200" dirty="0">
                <a:solidFill>
                  <a:schemeClr val="tx1"/>
                </a:solidFill>
                <a:latin typeface="+mj-lt"/>
                <a:ea typeface="+mj-ea"/>
                <a:cs typeface="+mj-cs"/>
              </a:rPr>
            </a:br>
            <a:r>
              <a:rPr lang="es-ES" sz="1200" kern="1200" dirty="0">
                <a:solidFill>
                  <a:schemeClr val="tx1"/>
                </a:solidFill>
                <a:latin typeface="Aleo" panose="00000500000000000000" pitchFamily="2" charset="0"/>
              </a:rPr>
              <a:t>A continuación se expone la estructura media de la plantilla de la Fundación durante el ejercicio 2020 en las distintas Áreas de la Institución, y la misma tiene en su totalidad contratos indefinidos:</a:t>
            </a:r>
            <a:br>
              <a:rPr lang="es-ES" sz="1300" kern="1200" dirty="0">
                <a:solidFill>
                  <a:schemeClr val="tx1"/>
                </a:solidFill>
                <a:latin typeface="Aleo" panose="00000500000000000000" pitchFamily="2" charset="0"/>
              </a:rPr>
            </a:br>
            <a:br>
              <a:rPr lang="en-US" sz="1100" kern="1200" dirty="0">
                <a:solidFill>
                  <a:schemeClr val="tx1"/>
                </a:solidFill>
                <a:latin typeface="Aleo" panose="00000500000000000000" pitchFamily="2" charset="0"/>
              </a:rPr>
            </a:br>
            <a:endParaRPr lang="en-US" sz="1100" kern="1200" dirty="0">
              <a:solidFill>
                <a:schemeClr val="tx1"/>
              </a:solidFill>
              <a:latin typeface="Aleo" panose="00000500000000000000" pitchFamily="2" charset="0"/>
            </a:endParaRPr>
          </a:p>
        </p:txBody>
      </p:sp>
      <p:graphicFrame>
        <p:nvGraphicFramePr>
          <p:cNvPr id="10" name="Tabla 10">
            <a:extLst>
              <a:ext uri="{FF2B5EF4-FFF2-40B4-BE49-F238E27FC236}">
                <a16:creationId xmlns:a16="http://schemas.microsoft.com/office/drawing/2014/main" id="{CEB398EC-9193-4FD0-A4A9-417FECD6E3B6}"/>
              </a:ext>
            </a:extLst>
          </p:cNvPr>
          <p:cNvGraphicFramePr>
            <a:graphicFrameLocks noGrp="1"/>
          </p:cNvGraphicFramePr>
          <p:nvPr>
            <p:ph sz="half" idx="1"/>
            <p:extLst>
              <p:ext uri="{D42A27DB-BD31-4B8C-83A1-F6EECF244321}">
                <p14:modId xmlns:p14="http://schemas.microsoft.com/office/powerpoint/2010/main" val="822386818"/>
              </p:ext>
            </p:extLst>
          </p:nvPr>
        </p:nvGraphicFramePr>
        <p:xfrm>
          <a:off x="1157288" y="2147888"/>
          <a:ext cx="4903787" cy="3721096"/>
        </p:xfrm>
        <a:graphic>
          <a:graphicData uri="http://schemas.openxmlformats.org/drawingml/2006/table">
            <a:tbl>
              <a:tblPr firstRow="1" bandRow="1">
                <a:tableStyleId>{F5AB1C69-6EDB-4FF4-983F-18BD219EF322}</a:tableStyleId>
              </a:tblPr>
              <a:tblGrid>
                <a:gridCol w="2716745">
                  <a:extLst>
                    <a:ext uri="{9D8B030D-6E8A-4147-A177-3AD203B41FA5}">
                      <a16:colId xmlns:a16="http://schemas.microsoft.com/office/drawing/2014/main" val="2570704904"/>
                    </a:ext>
                  </a:extLst>
                </a:gridCol>
                <a:gridCol w="2187042">
                  <a:extLst>
                    <a:ext uri="{9D8B030D-6E8A-4147-A177-3AD203B41FA5}">
                      <a16:colId xmlns:a16="http://schemas.microsoft.com/office/drawing/2014/main" val="3250755404"/>
                    </a:ext>
                  </a:extLst>
                </a:gridCol>
              </a:tblGrid>
              <a:tr h="350287">
                <a:tc>
                  <a:txBody>
                    <a:bodyPr/>
                    <a:lstStyle/>
                    <a:p>
                      <a:endParaRPr lang="es-ES" sz="1100" dirty="0">
                        <a:latin typeface="Aleo" panose="00000500000000000000" pitchFamily="2" charset="0"/>
                      </a:endParaRPr>
                    </a:p>
                  </a:txBody>
                  <a:tcPr marL="97860" marR="97860" marT="48930" marB="48930"/>
                </a:tc>
                <a:tc>
                  <a:txBody>
                    <a:bodyPr/>
                    <a:lstStyle/>
                    <a:p>
                      <a:pPr algn="ctr"/>
                      <a:r>
                        <a:rPr lang="es-ES" sz="1100" dirty="0" err="1">
                          <a:latin typeface="Aleo" panose="00000500000000000000" pitchFamily="2" charset="0"/>
                        </a:rPr>
                        <a:t>Nº</a:t>
                      </a:r>
                      <a:r>
                        <a:rPr lang="es-ES" sz="1100" dirty="0">
                          <a:latin typeface="Aleo" panose="00000500000000000000" pitchFamily="2" charset="0"/>
                        </a:rPr>
                        <a:t> Personas</a:t>
                      </a:r>
                    </a:p>
                  </a:txBody>
                  <a:tcPr marL="97860" marR="97860" marT="48930" marB="48930"/>
                </a:tc>
                <a:extLst>
                  <a:ext uri="{0D108BD9-81ED-4DB2-BD59-A6C34878D82A}">
                    <a16:rowId xmlns:a16="http://schemas.microsoft.com/office/drawing/2014/main" val="1194206655"/>
                  </a:ext>
                </a:extLst>
              </a:tr>
              <a:tr h="350287">
                <a:tc>
                  <a:txBody>
                    <a:bodyPr/>
                    <a:lstStyle/>
                    <a:p>
                      <a:r>
                        <a:rPr lang="es-ES" sz="1100" dirty="0">
                          <a:latin typeface="Aleo" panose="00000500000000000000" pitchFamily="2" charset="0"/>
                        </a:rPr>
                        <a:t>Área Dirección</a:t>
                      </a:r>
                    </a:p>
                  </a:txBody>
                  <a:tcPr marL="97860" marR="97860" marT="48930" marB="48930"/>
                </a:tc>
                <a:tc>
                  <a:txBody>
                    <a:bodyPr/>
                    <a:lstStyle/>
                    <a:p>
                      <a:pPr algn="ctr"/>
                      <a:r>
                        <a:rPr lang="es-ES" sz="1100" dirty="0">
                          <a:latin typeface="Aleo" panose="00000500000000000000" pitchFamily="2" charset="0"/>
                        </a:rPr>
                        <a:t>10</a:t>
                      </a:r>
                    </a:p>
                  </a:txBody>
                  <a:tcPr marL="97860" marR="97860" marT="48930" marB="48930"/>
                </a:tc>
                <a:extLst>
                  <a:ext uri="{0D108BD9-81ED-4DB2-BD59-A6C34878D82A}">
                    <a16:rowId xmlns:a16="http://schemas.microsoft.com/office/drawing/2014/main" val="2049897012"/>
                  </a:ext>
                </a:extLst>
              </a:tr>
              <a:tr h="350287">
                <a:tc>
                  <a:txBody>
                    <a:bodyPr/>
                    <a:lstStyle/>
                    <a:p>
                      <a:r>
                        <a:rPr lang="es-ES" sz="1100">
                          <a:latin typeface="Aleo" panose="00000500000000000000" pitchFamily="2" charset="0"/>
                        </a:rPr>
                        <a:t>Área Comercial</a:t>
                      </a:r>
                    </a:p>
                  </a:txBody>
                  <a:tcPr marL="97860" marR="97860" marT="48930" marB="48930"/>
                </a:tc>
                <a:tc>
                  <a:txBody>
                    <a:bodyPr/>
                    <a:lstStyle/>
                    <a:p>
                      <a:pPr algn="ctr"/>
                      <a:r>
                        <a:rPr lang="es-ES" sz="1100" dirty="0">
                          <a:latin typeface="Aleo" panose="00000500000000000000" pitchFamily="2" charset="0"/>
                        </a:rPr>
                        <a:t>8</a:t>
                      </a:r>
                    </a:p>
                  </a:txBody>
                  <a:tcPr marL="97860" marR="97860" marT="48930" marB="48930"/>
                </a:tc>
                <a:extLst>
                  <a:ext uri="{0D108BD9-81ED-4DB2-BD59-A6C34878D82A}">
                    <a16:rowId xmlns:a16="http://schemas.microsoft.com/office/drawing/2014/main" val="3112383238"/>
                  </a:ext>
                </a:extLst>
              </a:tr>
              <a:tr h="350287">
                <a:tc>
                  <a:txBody>
                    <a:bodyPr/>
                    <a:lstStyle/>
                    <a:p>
                      <a:r>
                        <a:rPr lang="es-ES" sz="1100">
                          <a:latin typeface="Aleo" panose="00000500000000000000" pitchFamily="2" charset="0"/>
                        </a:rPr>
                        <a:t>Área Recursos</a:t>
                      </a:r>
                    </a:p>
                  </a:txBody>
                  <a:tcPr marL="97860" marR="97860" marT="48930" marB="48930"/>
                </a:tc>
                <a:tc>
                  <a:txBody>
                    <a:bodyPr/>
                    <a:lstStyle/>
                    <a:p>
                      <a:pPr algn="ctr"/>
                      <a:r>
                        <a:rPr lang="es-ES" sz="1100" dirty="0">
                          <a:latin typeface="Aleo" panose="00000500000000000000" pitchFamily="2" charset="0"/>
                        </a:rPr>
                        <a:t>8</a:t>
                      </a:r>
                    </a:p>
                  </a:txBody>
                  <a:tcPr marL="97860" marR="97860" marT="48930" marB="48930"/>
                </a:tc>
                <a:extLst>
                  <a:ext uri="{0D108BD9-81ED-4DB2-BD59-A6C34878D82A}">
                    <a16:rowId xmlns:a16="http://schemas.microsoft.com/office/drawing/2014/main" val="2826406461"/>
                  </a:ext>
                </a:extLst>
              </a:tr>
              <a:tr h="350287">
                <a:tc>
                  <a:txBody>
                    <a:bodyPr/>
                    <a:lstStyle/>
                    <a:p>
                      <a:r>
                        <a:rPr lang="es-ES" sz="1100">
                          <a:latin typeface="Aleo" panose="00000500000000000000" pitchFamily="2" charset="0"/>
                        </a:rPr>
                        <a:t>Área Museos</a:t>
                      </a:r>
                    </a:p>
                  </a:txBody>
                  <a:tcPr marL="97860" marR="97860" marT="48930" marB="48930"/>
                </a:tc>
                <a:tc>
                  <a:txBody>
                    <a:bodyPr/>
                    <a:lstStyle/>
                    <a:p>
                      <a:pPr algn="ctr"/>
                      <a:r>
                        <a:rPr lang="es-ES" sz="1100" dirty="0">
                          <a:latin typeface="Aleo" panose="00000500000000000000" pitchFamily="2" charset="0"/>
                        </a:rPr>
                        <a:t>3</a:t>
                      </a:r>
                    </a:p>
                  </a:txBody>
                  <a:tcPr marL="97860" marR="97860" marT="48930" marB="48930"/>
                </a:tc>
                <a:extLst>
                  <a:ext uri="{0D108BD9-81ED-4DB2-BD59-A6C34878D82A}">
                    <a16:rowId xmlns:a16="http://schemas.microsoft.com/office/drawing/2014/main" val="838662251"/>
                  </a:ext>
                </a:extLst>
              </a:tr>
              <a:tr h="542839">
                <a:tc>
                  <a:txBody>
                    <a:bodyPr/>
                    <a:lstStyle/>
                    <a:p>
                      <a:r>
                        <a:rPr lang="es-ES" sz="1100" dirty="0">
                          <a:latin typeface="Aleo" panose="00000500000000000000" pitchFamily="2" charset="0"/>
                        </a:rPr>
                        <a:t>Área Competiciones Deportivas</a:t>
                      </a:r>
                    </a:p>
                    <a:p>
                      <a:endParaRPr lang="es-ES" sz="1100" dirty="0">
                        <a:latin typeface="Aleo" panose="00000500000000000000" pitchFamily="2" charset="0"/>
                      </a:endParaRPr>
                    </a:p>
                  </a:txBody>
                  <a:tcPr marL="97860" marR="97860" marT="48930" marB="48930"/>
                </a:tc>
                <a:tc>
                  <a:txBody>
                    <a:bodyPr/>
                    <a:lstStyle/>
                    <a:p>
                      <a:pPr algn="ctr"/>
                      <a:r>
                        <a:rPr lang="es-ES" sz="1100" dirty="0">
                          <a:latin typeface="Aleo" panose="00000500000000000000" pitchFamily="2" charset="0"/>
                        </a:rPr>
                        <a:t>1</a:t>
                      </a:r>
                    </a:p>
                  </a:txBody>
                  <a:tcPr marL="97860" marR="97860" marT="48930" marB="48930"/>
                </a:tc>
                <a:extLst>
                  <a:ext uri="{0D108BD9-81ED-4DB2-BD59-A6C34878D82A}">
                    <a16:rowId xmlns:a16="http://schemas.microsoft.com/office/drawing/2014/main" val="3556471876"/>
                  </a:ext>
                </a:extLst>
              </a:tr>
              <a:tr h="350287">
                <a:tc>
                  <a:txBody>
                    <a:bodyPr/>
                    <a:lstStyle/>
                    <a:p>
                      <a:r>
                        <a:rPr lang="es-ES" sz="1100">
                          <a:latin typeface="Aleo" panose="00000500000000000000" pitchFamily="2" charset="0"/>
                        </a:rPr>
                        <a:t>Área Exhibiciones</a:t>
                      </a:r>
                    </a:p>
                  </a:txBody>
                  <a:tcPr marL="97860" marR="97860" marT="48930" marB="48930"/>
                </a:tc>
                <a:tc>
                  <a:txBody>
                    <a:bodyPr/>
                    <a:lstStyle/>
                    <a:p>
                      <a:pPr algn="ctr"/>
                      <a:r>
                        <a:rPr lang="es-ES" sz="1100" dirty="0">
                          <a:latin typeface="Aleo" panose="00000500000000000000" pitchFamily="2" charset="0"/>
                        </a:rPr>
                        <a:t>17</a:t>
                      </a:r>
                    </a:p>
                  </a:txBody>
                  <a:tcPr marL="97860" marR="97860" marT="48930" marB="48930"/>
                </a:tc>
                <a:extLst>
                  <a:ext uri="{0D108BD9-81ED-4DB2-BD59-A6C34878D82A}">
                    <a16:rowId xmlns:a16="http://schemas.microsoft.com/office/drawing/2014/main" val="232958945"/>
                  </a:ext>
                </a:extLst>
              </a:tr>
              <a:tr h="350287">
                <a:tc>
                  <a:txBody>
                    <a:bodyPr/>
                    <a:lstStyle/>
                    <a:p>
                      <a:r>
                        <a:rPr lang="es-ES" sz="1100">
                          <a:latin typeface="Aleo" panose="00000500000000000000" pitchFamily="2" charset="0"/>
                        </a:rPr>
                        <a:t>Área Explotación</a:t>
                      </a:r>
                    </a:p>
                  </a:txBody>
                  <a:tcPr marL="97860" marR="97860" marT="48930" marB="48930"/>
                </a:tc>
                <a:tc>
                  <a:txBody>
                    <a:bodyPr/>
                    <a:lstStyle/>
                    <a:p>
                      <a:pPr algn="ctr"/>
                      <a:r>
                        <a:rPr lang="es-ES" sz="1100" dirty="0">
                          <a:latin typeface="Aleo" panose="00000500000000000000" pitchFamily="2" charset="0"/>
                        </a:rPr>
                        <a:t>34</a:t>
                      </a:r>
                    </a:p>
                  </a:txBody>
                  <a:tcPr marL="97860" marR="97860" marT="48930" marB="48930"/>
                </a:tc>
                <a:extLst>
                  <a:ext uri="{0D108BD9-81ED-4DB2-BD59-A6C34878D82A}">
                    <a16:rowId xmlns:a16="http://schemas.microsoft.com/office/drawing/2014/main" val="2040102812"/>
                  </a:ext>
                </a:extLst>
              </a:tr>
              <a:tr h="375961">
                <a:tc>
                  <a:txBody>
                    <a:bodyPr/>
                    <a:lstStyle/>
                    <a:p>
                      <a:endParaRPr lang="es-ES" sz="1100">
                        <a:latin typeface="Aleo" panose="00000500000000000000" pitchFamily="2" charset="0"/>
                      </a:endParaRPr>
                    </a:p>
                  </a:txBody>
                  <a:tcPr marL="97860" marR="97860" marT="48930" marB="48930"/>
                </a:tc>
                <a:tc>
                  <a:txBody>
                    <a:bodyPr/>
                    <a:lstStyle/>
                    <a:p>
                      <a:pPr algn="ctr"/>
                      <a:endParaRPr lang="es-ES" sz="1100" dirty="0">
                        <a:latin typeface="Aleo" panose="00000500000000000000" pitchFamily="2" charset="0"/>
                      </a:endParaRPr>
                    </a:p>
                  </a:txBody>
                  <a:tcPr marL="97860" marR="97860" marT="48930" marB="48930"/>
                </a:tc>
                <a:extLst>
                  <a:ext uri="{0D108BD9-81ED-4DB2-BD59-A6C34878D82A}">
                    <a16:rowId xmlns:a16="http://schemas.microsoft.com/office/drawing/2014/main" val="2296995851"/>
                  </a:ext>
                </a:extLst>
              </a:tr>
              <a:tr h="350287">
                <a:tc>
                  <a:txBody>
                    <a:bodyPr/>
                    <a:lstStyle/>
                    <a:p>
                      <a:r>
                        <a:rPr lang="es-ES" sz="1100">
                          <a:latin typeface="Aleo" panose="00000500000000000000" pitchFamily="2" charset="0"/>
                        </a:rPr>
                        <a:t>Total</a:t>
                      </a:r>
                    </a:p>
                  </a:txBody>
                  <a:tcPr marL="97860" marR="97860" marT="48930" marB="48930"/>
                </a:tc>
                <a:tc>
                  <a:txBody>
                    <a:bodyPr/>
                    <a:lstStyle/>
                    <a:p>
                      <a:pPr algn="ctr"/>
                      <a:r>
                        <a:rPr lang="es-ES" sz="1100" dirty="0">
                          <a:latin typeface="Aleo" panose="00000500000000000000" pitchFamily="2" charset="0"/>
                        </a:rPr>
                        <a:t>81</a:t>
                      </a:r>
                    </a:p>
                  </a:txBody>
                  <a:tcPr marL="97860" marR="97860" marT="48930" marB="48930"/>
                </a:tc>
                <a:extLst>
                  <a:ext uri="{0D108BD9-81ED-4DB2-BD59-A6C34878D82A}">
                    <a16:rowId xmlns:a16="http://schemas.microsoft.com/office/drawing/2014/main" val="2561600053"/>
                  </a:ext>
                </a:extLst>
              </a:tr>
            </a:tbl>
          </a:graphicData>
        </a:graphic>
      </p:graphicFrame>
      <p:graphicFrame>
        <p:nvGraphicFramePr>
          <p:cNvPr id="18" name="Marcador de contenido 17">
            <a:extLst>
              <a:ext uri="{FF2B5EF4-FFF2-40B4-BE49-F238E27FC236}">
                <a16:creationId xmlns:a16="http://schemas.microsoft.com/office/drawing/2014/main" id="{C87723F1-E8FF-4EA9-AE3F-A38C20A339A7}"/>
              </a:ext>
            </a:extLst>
          </p:cNvPr>
          <p:cNvGraphicFramePr>
            <a:graphicFrameLocks noGrp="1"/>
          </p:cNvGraphicFramePr>
          <p:nvPr>
            <p:ph sz="half" idx="2"/>
            <p:extLst>
              <p:ext uri="{D42A27DB-BD31-4B8C-83A1-F6EECF244321}">
                <p14:modId xmlns:p14="http://schemas.microsoft.com/office/powerpoint/2010/main" val="3908433761"/>
              </p:ext>
            </p:extLst>
          </p:nvPr>
        </p:nvGraphicFramePr>
        <p:xfrm>
          <a:off x="6096000" y="2147888"/>
          <a:ext cx="4903788" cy="3721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8153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2ED67268-146B-420E-AF78-D8974DCE586B}"/>
              </a:ext>
            </a:extLst>
          </p:cNvPr>
          <p:cNvSpPr>
            <a:spLocks noGrp="1"/>
          </p:cNvSpPr>
          <p:nvPr>
            <p:ph type="title"/>
          </p:nvPr>
        </p:nvSpPr>
        <p:spPr>
          <a:xfrm>
            <a:off x="524485" y="836698"/>
            <a:ext cx="11139854" cy="985183"/>
          </a:xfrm>
        </p:spPr>
        <p:txBody>
          <a:bodyPr vert="horz" lIns="91440" tIns="45720" rIns="91440" bIns="45720" rtlCol="0" anchor="b">
            <a:normAutofit fontScale="90000"/>
          </a:bodyPr>
          <a:lstStyle/>
          <a:p>
            <a:pPr algn="ctr"/>
            <a:br>
              <a:rPr lang="en-US" sz="2000" b="1" kern="1200" dirty="0">
                <a:solidFill>
                  <a:schemeClr val="bg1"/>
                </a:solidFill>
                <a:latin typeface="Aleo" panose="00000500000000000000" pitchFamily="2" charset="0"/>
              </a:rPr>
            </a:br>
            <a:br>
              <a:rPr lang="en-US" sz="2000" b="1" kern="1200" dirty="0">
                <a:solidFill>
                  <a:schemeClr val="bg1"/>
                </a:solidFill>
                <a:latin typeface="Aleo" panose="00000500000000000000" pitchFamily="2" charset="0"/>
              </a:rPr>
            </a:br>
            <a:r>
              <a:rPr lang="en-US" sz="2000" b="1" kern="1200" dirty="0" err="1">
                <a:solidFill>
                  <a:schemeClr val="bg1"/>
                </a:solidFill>
                <a:latin typeface="Aleo" panose="00000500000000000000" pitchFamily="2" charset="0"/>
              </a:rPr>
              <a:t>Empresas</a:t>
            </a:r>
            <a:r>
              <a:rPr lang="en-US" sz="2000" b="1" kern="1200" dirty="0">
                <a:solidFill>
                  <a:schemeClr val="bg1"/>
                </a:solidFill>
                <a:latin typeface="Aleo" panose="00000500000000000000" pitchFamily="2" charset="0"/>
              </a:rPr>
              <a:t> </a:t>
            </a:r>
            <a:r>
              <a:rPr lang="en-US" sz="2000" b="1" kern="1200" dirty="0" err="1">
                <a:solidFill>
                  <a:schemeClr val="bg1"/>
                </a:solidFill>
                <a:latin typeface="Aleo" panose="00000500000000000000" pitchFamily="2" charset="0"/>
              </a:rPr>
              <a:t>Externas</a:t>
            </a:r>
            <a:br>
              <a:rPr lang="en-US" sz="2000" b="1" kern="1200" dirty="0">
                <a:solidFill>
                  <a:schemeClr val="bg1"/>
                </a:solidFill>
                <a:latin typeface="Aleo" panose="00000500000000000000" pitchFamily="2" charset="0"/>
              </a:rPr>
            </a:br>
            <a:br>
              <a:rPr lang="en-US" sz="1200" b="1" kern="1200" dirty="0">
                <a:solidFill>
                  <a:schemeClr val="bg1"/>
                </a:solidFill>
                <a:latin typeface="+mj-lt"/>
                <a:ea typeface="+mj-ea"/>
                <a:cs typeface="+mj-cs"/>
              </a:rPr>
            </a:br>
            <a:r>
              <a:rPr lang="es-ES" sz="1200" b="1" kern="1200" dirty="0">
                <a:solidFill>
                  <a:schemeClr val="bg1"/>
                </a:solidFill>
                <a:latin typeface="Aleo" panose="00000500000000000000" pitchFamily="2" charset="0"/>
              </a:rPr>
              <a:t>Por otra parte, se relacionan a continuación los principales trabajos realizados por empresas externas en el ejercicio 2020: </a:t>
            </a:r>
            <a:endParaRPr lang="en-US" sz="1200" b="1" kern="1200" dirty="0">
              <a:solidFill>
                <a:schemeClr val="bg1"/>
              </a:solidFill>
              <a:latin typeface="Aleo" panose="00000500000000000000" pitchFamily="2" charset="0"/>
            </a:endParaRPr>
          </a:p>
        </p:txBody>
      </p:sp>
      <p:cxnSp>
        <p:nvCxnSpPr>
          <p:cNvPr id="17" name="Straight Connector 16">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Marcador de contenido 7">
            <a:extLst>
              <a:ext uri="{FF2B5EF4-FFF2-40B4-BE49-F238E27FC236}">
                <a16:creationId xmlns:a16="http://schemas.microsoft.com/office/drawing/2014/main" id="{52436668-6FA9-4EEF-9726-6C54E6A94B6E}"/>
              </a:ext>
            </a:extLst>
          </p:cNvPr>
          <p:cNvGraphicFramePr>
            <a:graphicFrameLocks noGrp="1"/>
          </p:cNvGraphicFramePr>
          <p:nvPr>
            <p:ph sz="half" idx="2"/>
            <p:extLst>
              <p:ext uri="{D42A27DB-BD31-4B8C-83A1-F6EECF244321}">
                <p14:modId xmlns:p14="http://schemas.microsoft.com/office/powerpoint/2010/main" val="4174220493"/>
              </p:ext>
            </p:extLst>
          </p:nvPr>
        </p:nvGraphicFramePr>
        <p:xfrm>
          <a:off x="1399992" y="2427541"/>
          <a:ext cx="9336918" cy="4193913"/>
        </p:xfrm>
        <a:graphic>
          <a:graphicData uri="http://schemas.openxmlformats.org/drawingml/2006/table">
            <a:tbl>
              <a:tblPr firstRow="1" firstCol="1" lastRow="1" lastCol="1" bandRow="1" bandCol="1"/>
              <a:tblGrid>
                <a:gridCol w="3065436">
                  <a:extLst>
                    <a:ext uri="{9D8B030D-6E8A-4147-A177-3AD203B41FA5}">
                      <a16:colId xmlns:a16="http://schemas.microsoft.com/office/drawing/2014/main" val="806632149"/>
                    </a:ext>
                  </a:extLst>
                </a:gridCol>
                <a:gridCol w="5071826">
                  <a:extLst>
                    <a:ext uri="{9D8B030D-6E8A-4147-A177-3AD203B41FA5}">
                      <a16:colId xmlns:a16="http://schemas.microsoft.com/office/drawing/2014/main" val="3147082477"/>
                    </a:ext>
                  </a:extLst>
                </a:gridCol>
                <a:gridCol w="1199656">
                  <a:extLst>
                    <a:ext uri="{9D8B030D-6E8A-4147-A177-3AD203B41FA5}">
                      <a16:colId xmlns:a16="http://schemas.microsoft.com/office/drawing/2014/main" val="1037620060"/>
                    </a:ext>
                  </a:extLst>
                </a:gridCol>
              </a:tblGrid>
              <a:tr h="581475">
                <a:tc>
                  <a:txBody>
                    <a:bodyPr/>
                    <a:lstStyle/>
                    <a:p>
                      <a:r>
                        <a:rPr lang="es-ES" sz="1700" b="1" dirty="0">
                          <a:effectLst/>
                          <a:latin typeface="Aleo" panose="00000500000000000000" pitchFamily="2" charset="0"/>
                          <a:ea typeface="Calibri" panose="020F0502020204030204" pitchFamily="34" charset="0"/>
                        </a:rPr>
                        <a:t>Empresa</a:t>
                      </a:r>
                      <a:endParaRPr lang="es-ES" sz="2000" dirty="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r>
                        <a:rPr lang="es-ES" sz="1700" b="1">
                          <a:solidFill>
                            <a:srgbClr val="000000"/>
                          </a:solidFill>
                          <a:effectLst/>
                          <a:latin typeface="Aleo" panose="00000500000000000000" pitchFamily="2" charset="0"/>
                          <a:ea typeface="Calibri" panose="020F0502020204030204" pitchFamily="34" charset="0"/>
                        </a:rPr>
                        <a:t>Servicio</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r>
                        <a:rPr lang="es-ES" sz="1700" b="1">
                          <a:solidFill>
                            <a:srgbClr val="000000"/>
                          </a:solidFill>
                          <a:effectLst/>
                          <a:latin typeface="Aleo" panose="00000500000000000000" pitchFamily="2" charset="0"/>
                          <a:ea typeface="Calibri" panose="020F0502020204030204" pitchFamily="34" charset="0"/>
                        </a:rPr>
                        <a:t>Número Personas</a:t>
                      </a:r>
                      <a:endParaRPr lang="es-ES" sz="2000">
                        <a:effectLst/>
                        <a:latin typeface="Times New Roman" panose="02020603050405020304" pitchFamily="18" charset="0"/>
                        <a:ea typeface="Times New Roman" panose="02020603050405020304" pitchFamily="18" charset="0"/>
                      </a:endParaRPr>
                    </a:p>
                  </a:txBody>
                  <a:tcPr marL="108776" marR="108776"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2888884827"/>
                  </a:ext>
                </a:extLst>
              </a:tr>
              <a:tr h="321888">
                <a:tc>
                  <a:txBody>
                    <a:bodyPr/>
                    <a:lstStyle/>
                    <a:p>
                      <a:r>
                        <a:rPr lang="es-ES" sz="1700" dirty="0">
                          <a:effectLst/>
                          <a:latin typeface="Aleo" panose="00000500000000000000" pitchFamily="2" charset="0"/>
                          <a:ea typeface="Calibri" panose="020F0502020204030204" pitchFamily="34" charset="0"/>
                        </a:rPr>
                        <a:t>IKIWI Limpieza, S.L.</a:t>
                      </a:r>
                      <a:endParaRPr lang="es-ES" sz="2000" dirty="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700">
                          <a:effectLst/>
                          <a:latin typeface="Aleo" panose="00000500000000000000" pitchFamily="2" charset="0"/>
                          <a:ea typeface="Calibri" panose="020F0502020204030204" pitchFamily="34" charset="0"/>
                        </a:rPr>
                        <a:t>Limpieza de instalaciones</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700">
                          <a:effectLst/>
                          <a:latin typeface="Aleo" panose="00000500000000000000" pitchFamily="2" charset="0"/>
                          <a:ea typeface="Calibri" panose="020F0502020204030204" pitchFamily="34" charset="0"/>
                        </a:rPr>
                        <a:t>10</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66363340"/>
                  </a:ext>
                </a:extLst>
              </a:tr>
              <a:tr h="321888">
                <a:tc>
                  <a:txBody>
                    <a:bodyPr/>
                    <a:lstStyle/>
                    <a:p>
                      <a:r>
                        <a:rPr lang="es-ES" sz="1700">
                          <a:effectLst/>
                          <a:latin typeface="Aleo" panose="00000500000000000000" pitchFamily="2" charset="0"/>
                          <a:ea typeface="Calibri" panose="020F0502020204030204" pitchFamily="34" charset="0"/>
                        </a:rPr>
                        <a:t>UTE Grupo Control / Dimoba</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700">
                          <a:effectLst/>
                          <a:latin typeface="Aleo" panose="00000500000000000000" pitchFamily="2" charset="0"/>
                          <a:ea typeface="Calibri" panose="020F0502020204030204" pitchFamily="34" charset="0"/>
                        </a:rPr>
                        <a:t>Vigilancia </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700">
                          <a:effectLst/>
                          <a:latin typeface="Aleo" panose="00000500000000000000" pitchFamily="2" charset="0"/>
                          <a:ea typeface="Calibri" panose="020F0502020204030204" pitchFamily="34" charset="0"/>
                        </a:rPr>
                        <a:t>4</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23853672"/>
                  </a:ext>
                </a:extLst>
              </a:tr>
              <a:tr h="321888">
                <a:tc>
                  <a:txBody>
                    <a:bodyPr/>
                    <a:lstStyle/>
                    <a:p>
                      <a:r>
                        <a:rPr lang="es-ES" sz="1700">
                          <a:effectLst/>
                          <a:latin typeface="Aleo" panose="00000500000000000000" pitchFamily="2" charset="0"/>
                          <a:ea typeface="Calibri" panose="020F0502020204030204" pitchFamily="34" charset="0"/>
                        </a:rPr>
                        <a:t>UTE Grupo Control / Dimoba</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700">
                          <a:effectLst/>
                          <a:latin typeface="Aleo" panose="00000500000000000000" pitchFamily="2" charset="0"/>
                          <a:ea typeface="Calibri" panose="020F0502020204030204" pitchFamily="34" charset="0"/>
                        </a:rPr>
                        <a:t>Porteros, guías, acomodadores y taquillas</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700">
                          <a:effectLst/>
                          <a:latin typeface="Aleo" panose="00000500000000000000" pitchFamily="2" charset="0"/>
                          <a:ea typeface="Calibri" panose="020F0502020204030204" pitchFamily="34" charset="0"/>
                        </a:rPr>
                        <a:t>6</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85348936"/>
                  </a:ext>
                </a:extLst>
              </a:tr>
              <a:tr h="321888">
                <a:tc>
                  <a:txBody>
                    <a:bodyPr/>
                    <a:lstStyle/>
                    <a:p>
                      <a:r>
                        <a:rPr lang="es-ES" sz="1700">
                          <a:effectLst/>
                          <a:latin typeface="Aleo" panose="00000500000000000000" pitchFamily="2" charset="0"/>
                          <a:ea typeface="Calibri" panose="020F0502020204030204" pitchFamily="34" charset="0"/>
                        </a:rPr>
                        <a:t>Generaliz, S.L. </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700">
                          <a:effectLst/>
                          <a:latin typeface="Aleo" panose="00000500000000000000" pitchFamily="2" charset="0"/>
                          <a:ea typeface="Calibri" panose="020F0502020204030204" pitchFamily="34" charset="0"/>
                        </a:rPr>
                        <a:t>Tiendas Merchandising</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700">
                          <a:effectLst/>
                          <a:latin typeface="Aleo" panose="00000500000000000000" pitchFamily="2" charset="0"/>
                          <a:ea typeface="Calibri" panose="020F0502020204030204" pitchFamily="34" charset="0"/>
                        </a:rPr>
                        <a:t>3</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86193424"/>
                  </a:ext>
                </a:extLst>
              </a:tr>
              <a:tr h="321888">
                <a:tc>
                  <a:txBody>
                    <a:bodyPr/>
                    <a:lstStyle/>
                    <a:p>
                      <a:r>
                        <a:rPr lang="es-ES" sz="1700">
                          <a:effectLst/>
                          <a:latin typeface="Aleo" panose="00000500000000000000" pitchFamily="2" charset="0"/>
                          <a:ea typeface="Calibri" panose="020F0502020204030204" pitchFamily="34" charset="0"/>
                        </a:rPr>
                        <a:t>Juan Antonio López Reyes, S.L.</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700">
                          <a:effectLst/>
                          <a:latin typeface="Aleo" panose="00000500000000000000" pitchFamily="2" charset="0"/>
                          <a:ea typeface="Calibri" panose="020F0502020204030204" pitchFamily="34" charset="0"/>
                        </a:rPr>
                        <a:t>Mantenimiento jardines</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700">
                          <a:effectLst/>
                          <a:latin typeface="Aleo" panose="00000500000000000000" pitchFamily="2" charset="0"/>
                          <a:ea typeface="Calibri" panose="020F0502020204030204" pitchFamily="34" charset="0"/>
                        </a:rPr>
                        <a:t>2</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0550962"/>
                  </a:ext>
                </a:extLst>
              </a:tr>
              <a:tr h="321888">
                <a:tc>
                  <a:txBody>
                    <a:bodyPr/>
                    <a:lstStyle/>
                    <a:p>
                      <a:r>
                        <a:rPr lang="es-ES" sz="1700">
                          <a:effectLst/>
                          <a:latin typeface="Aleo" panose="00000500000000000000" pitchFamily="2" charset="0"/>
                          <a:ea typeface="Calibri" panose="020F0502020204030204" pitchFamily="34" charset="0"/>
                        </a:rPr>
                        <a:t>Los Ángeles Nocturnos</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700">
                          <a:effectLst/>
                          <a:latin typeface="Aleo" panose="00000500000000000000" pitchFamily="2" charset="0"/>
                          <a:ea typeface="Calibri" panose="020F0502020204030204" pitchFamily="34" charset="0"/>
                        </a:rPr>
                        <a:t>Servicio médico en Exhibiciones</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700">
                          <a:effectLst/>
                          <a:latin typeface="Aleo" panose="00000500000000000000" pitchFamily="2" charset="0"/>
                          <a:ea typeface="Calibri" panose="020F0502020204030204" pitchFamily="34" charset="0"/>
                        </a:rPr>
                        <a:t>1</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06945100"/>
                  </a:ext>
                </a:extLst>
              </a:tr>
              <a:tr h="581475">
                <a:tc>
                  <a:txBody>
                    <a:bodyPr/>
                    <a:lstStyle/>
                    <a:p>
                      <a:r>
                        <a:rPr lang="es-ES" sz="1700">
                          <a:effectLst/>
                          <a:latin typeface="Aleo" panose="00000500000000000000" pitchFamily="2" charset="0"/>
                          <a:ea typeface="Calibri" panose="020F0502020204030204" pitchFamily="34" charset="0"/>
                        </a:rPr>
                        <a:t>Servicios Integrales de Venta Automática, S.L.</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700">
                          <a:effectLst/>
                          <a:latin typeface="Aleo" panose="00000500000000000000" pitchFamily="2" charset="0"/>
                          <a:ea typeface="Calibri" panose="020F0502020204030204" pitchFamily="34" charset="0"/>
                        </a:rPr>
                        <a:t>Servicio cafeterías</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700">
                          <a:effectLst/>
                          <a:latin typeface="Aleo" panose="00000500000000000000" pitchFamily="2" charset="0"/>
                          <a:ea typeface="Calibri" panose="020F0502020204030204" pitchFamily="34" charset="0"/>
                        </a:rPr>
                        <a:t>2</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0456390"/>
                  </a:ext>
                </a:extLst>
              </a:tr>
              <a:tr h="581475">
                <a:tc>
                  <a:txBody>
                    <a:bodyPr/>
                    <a:lstStyle/>
                    <a:p>
                      <a:r>
                        <a:rPr lang="es-ES" sz="1700">
                          <a:effectLst/>
                          <a:latin typeface="Aleo" panose="00000500000000000000" pitchFamily="2" charset="0"/>
                          <a:ea typeface="Calibri" panose="020F0502020204030204" pitchFamily="34" charset="0"/>
                        </a:rPr>
                        <a:t>Idaria Integral, S.L.</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700">
                          <a:effectLst/>
                          <a:latin typeface="Aleo" panose="00000500000000000000" pitchFamily="2" charset="0"/>
                          <a:ea typeface="Calibri" panose="020F0502020204030204" pitchFamily="34" charset="0"/>
                        </a:rPr>
                        <a:t>Mantenimiento equipos informáticos y Programación Software</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700">
                          <a:effectLst/>
                          <a:latin typeface="Aleo" panose="00000500000000000000" pitchFamily="2" charset="0"/>
                          <a:ea typeface="Calibri" panose="020F0502020204030204" pitchFamily="34" charset="0"/>
                        </a:rPr>
                        <a:t>2</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72685702"/>
                  </a:ext>
                </a:extLst>
              </a:tr>
              <a:tr h="321888">
                <a:tc>
                  <a:txBody>
                    <a:bodyPr/>
                    <a:lstStyle/>
                    <a:p>
                      <a:pPr algn="ctr"/>
                      <a:r>
                        <a:rPr lang="es-ES" sz="1700" b="1">
                          <a:solidFill>
                            <a:srgbClr val="000000"/>
                          </a:solidFill>
                          <a:effectLst/>
                          <a:latin typeface="Aleo" panose="00000500000000000000" pitchFamily="2" charset="0"/>
                          <a:ea typeface="Calibri" panose="020F0502020204030204" pitchFamily="34" charset="0"/>
                        </a:rPr>
                        <a:t>TOTAL</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s-ES" sz="1700">
                          <a:effectLst/>
                          <a:latin typeface="Aleo" panose="00000500000000000000" pitchFamily="2" charset="0"/>
                          <a:ea typeface="Calibri" panose="020F0502020204030204" pitchFamily="34" charset="0"/>
                        </a:rPr>
                        <a:t> </a:t>
                      </a:r>
                      <a:endParaRPr lang="es-ES" sz="200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s-ES" sz="1700" b="1" dirty="0">
                          <a:solidFill>
                            <a:srgbClr val="000000"/>
                          </a:solidFill>
                          <a:effectLst/>
                          <a:latin typeface="Aleo" panose="00000500000000000000" pitchFamily="2" charset="0"/>
                          <a:ea typeface="Calibri" panose="020F0502020204030204" pitchFamily="34" charset="0"/>
                        </a:rPr>
                        <a:t>30</a:t>
                      </a:r>
                      <a:endParaRPr lang="es-ES" sz="2000" dirty="0">
                        <a:effectLst/>
                        <a:latin typeface="Times New Roman" panose="02020603050405020304" pitchFamily="18" charset="0"/>
                        <a:ea typeface="Times New Roman" panose="02020603050405020304" pitchFamily="18" charset="0"/>
                      </a:endParaRPr>
                    </a:p>
                  </a:txBody>
                  <a:tcPr marL="108776" marR="1087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3579634457"/>
                  </a:ext>
                </a:extLst>
              </a:tr>
            </a:tbl>
          </a:graphicData>
        </a:graphic>
      </p:graphicFrame>
    </p:spTree>
    <p:extLst>
      <p:ext uri="{BB962C8B-B14F-4D97-AF65-F5344CB8AC3E}">
        <p14:creationId xmlns:p14="http://schemas.microsoft.com/office/powerpoint/2010/main" val="2747357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FAE6E8-1D9E-4905-AAFE-978D33182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C6B094F5-25F8-4F2B-8775-0940B56F2AEB}"/>
              </a:ext>
            </a:extLst>
          </p:cNvPr>
          <p:cNvSpPr>
            <a:spLocks noGrp="1"/>
          </p:cNvSpPr>
          <p:nvPr>
            <p:ph type="title"/>
          </p:nvPr>
        </p:nvSpPr>
        <p:spPr>
          <a:xfrm>
            <a:off x="831317" y="1354819"/>
            <a:ext cx="10361531" cy="2678363"/>
          </a:xfrm>
        </p:spPr>
        <p:txBody>
          <a:bodyPr vert="horz" lIns="91440" tIns="45720" rIns="91440" bIns="45720" rtlCol="0" anchor="b">
            <a:normAutofit/>
          </a:bodyPr>
          <a:lstStyle/>
          <a:p>
            <a:r>
              <a:rPr lang="en-US" sz="7200" b="1" kern="1200" dirty="0">
                <a:solidFill>
                  <a:schemeClr val="bg1"/>
                </a:solidFill>
                <a:latin typeface="+mj-lt"/>
                <a:ea typeface="+mj-ea"/>
                <a:cs typeface="+mj-cs"/>
              </a:rPr>
              <a:t>II. EL PATRONATO </a:t>
            </a:r>
          </a:p>
        </p:txBody>
      </p:sp>
      <p:grpSp>
        <p:nvGrpSpPr>
          <p:cNvPr id="20" name="Group 19">
            <a:extLst>
              <a:ext uri="{FF2B5EF4-FFF2-40B4-BE49-F238E27FC236}">
                <a16:creationId xmlns:a16="http://schemas.microsoft.com/office/drawing/2014/main" id="{5F9D1CBF-A219-4C01-85A0-9DF6151EE2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79015" y="0"/>
            <a:ext cx="712985" cy="6858000"/>
            <a:chOff x="11479015" y="0"/>
            <a:chExt cx="712985" cy="6858000"/>
          </a:xfrm>
          <a:effectLst>
            <a:outerShdw blurRad="381000" dist="152400" dir="10800000" algn="ctr" rotWithShape="0">
              <a:schemeClr val="bg1">
                <a:alpha val="10000"/>
              </a:schemeClr>
            </a:outerShdw>
          </a:effectLst>
        </p:grpSpPr>
        <p:sp>
          <p:nvSpPr>
            <p:cNvPr id="32" name="Freeform: Shape 20">
              <a:extLst>
                <a:ext uri="{FF2B5EF4-FFF2-40B4-BE49-F238E27FC236}">
                  <a16:creationId xmlns:a16="http://schemas.microsoft.com/office/drawing/2014/main" id="{D9FC63AB-02B8-4DDD-8778-397188A37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AC0AB7ED-D983-4149-A166-B31B71163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7705549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2402</TotalTime>
  <Words>7818</Words>
  <Application>Microsoft Office PowerPoint</Application>
  <PresentationFormat>Panorámica</PresentationFormat>
  <Paragraphs>452</Paragraphs>
  <Slides>48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48</vt:i4>
      </vt:variant>
    </vt:vector>
  </HeadingPairs>
  <TitlesOfParts>
    <vt:vector size="55" baseType="lpstr">
      <vt:lpstr>Aleo</vt:lpstr>
      <vt:lpstr>Arial</vt:lpstr>
      <vt:lpstr>Calibri</vt:lpstr>
      <vt:lpstr>Calibri Light</vt:lpstr>
      <vt:lpstr>Times New Roman</vt:lpstr>
      <vt:lpstr>Tw Cen MT</vt:lpstr>
      <vt:lpstr>Tema de Office</vt:lpstr>
      <vt:lpstr>          MEMORIA ACTIVIDADES 2020 </vt:lpstr>
      <vt:lpstr>ÍNDICE</vt:lpstr>
      <vt:lpstr>I.  LOS RECURSOS</vt:lpstr>
      <vt:lpstr>a. LAS CIFRAS ECONÓMICAS</vt:lpstr>
      <vt:lpstr>Presentación de PowerPoint</vt:lpstr>
      <vt:lpstr>b. LOS RECURSOS HUMANOS</vt:lpstr>
      <vt:lpstr>       A continuación se expone la estructura media de la plantilla de la Fundación durante el ejercicio 2020 en las distintas Áreas de la Institución, y la misma tiene en su totalidad contratos indefinidos:  </vt:lpstr>
      <vt:lpstr>  Empresas Externas  Por otra parte, se relacionan a continuación los principales trabajos realizados por empresas externas en el ejercicio 2020: </vt:lpstr>
      <vt:lpstr>II. EL PATRONATO </vt:lpstr>
      <vt:lpstr>Presentación de PowerPoint</vt:lpstr>
      <vt:lpstr>Presentación de PowerPoint</vt:lpstr>
      <vt:lpstr>III. LAS ACTIVIDADES</vt:lpstr>
      <vt:lpstr>a. EXHIBICIONES, VISITAS, EVENTOS E INSTALACIONES</vt:lpstr>
      <vt:lpstr>Presentación de PowerPoint</vt:lpstr>
      <vt:lpstr>EN NUESTRAS INSTALACIONES </vt:lpstr>
      <vt:lpstr>La Fundación realiza también exhibiciones y visitas privadas (completas o reducidas) ante la demanda existente, habitualmente como complemento de reuniones y congresos, celebrados en el entorno. Además, se realizaron cuatros (4) eventos de distinta índole en nuestras instalaciones del Museo del Enganche, Jardines, Salas de conferencias o Salones Nobles de Palacio.  A continuación se relacionan las Exhibiciones y Visitas Privadas realizadas:    Serge Schoen – Grupo Francés - Espectáculo y Visita VIP – 8 personas  Joya Experience – Grupo Español – Visita privada – 4 personas  South Ole – Grupo Español - Visita privada – 17 personas  Century Incoming – Grupo Francés – Visita privada – 17 personas </vt:lpstr>
      <vt:lpstr>EN EL EXTERIOR </vt:lpstr>
      <vt:lpstr>EVENTOS RELEVANTES </vt:lpstr>
      <vt:lpstr>Presentación de PowerPoint</vt:lpstr>
      <vt:lpstr>XXXVII PROMOCIÓN DE ESTUDIANTES APADRINADA POR D. FELIPE MORENÉS Y DE GILES, CABALLO DE ORO 2020. CURSO ACADEMICO 2019/2020.</vt:lpstr>
      <vt:lpstr>Presentación de PowerPoint</vt:lpstr>
      <vt:lpstr>Presentación de PowerPoint</vt:lpstr>
      <vt:lpstr>MEDIOS DE COMUNICACIÓN: PRENSA, REVISTAS, RADIOS Y MEDIOS ON LINE  </vt:lpstr>
      <vt:lpstr>Presentación de PowerPoint</vt:lpstr>
      <vt:lpstr>Presentación de PowerPoint</vt:lpstr>
      <vt:lpstr> </vt:lpstr>
      <vt:lpstr>MEDIOS DE COMUNICACIÓN:  TELEVISIÓN </vt:lpstr>
      <vt:lpstr>Presentación de PowerPoint</vt:lpstr>
      <vt:lpstr>Presentación de PowerPoint</vt:lpstr>
      <vt:lpstr>MERCHANDISING </vt:lpstr>
      <vt:lpstr>EL CENTRO DE DOCUMENTACIÓN</vt:lpstr>
      <vt:lpstr>A continuación, se presentan los indicadores numéricos de la actividad desarrollada por el Centro de Documentación de la Fundación durante 2020: </vt:lpstr>
      <vt:lpstr>LOS MUSEOS</vt:lpstr>
      <vt:lpstr>Presentación de PowerPoint</vt:lpstr>
      <vt:lpstr>b. CONVENIOS DE COLABORACIÓN</vt:lpstr>
      <vt:lpstr>. </vt:lpstr>
      <vt:lpstr>c. FORMACIÓN</vt:lpstr>
      <vt:lpstr>LA ENSEÑANZA EN NUESTRA ESCUELA</vt:lpstr>
      <vt:lpstr>CURSOS DE FORMACIÓN DE ESPECIALISTAS</vt:lpstr>
      <vt:lpstr>Además, la Real Escuela y la Yeguada Torreluna inician en 2020 una colaboración para la creación de un proyecto formativo denominado “Campus Real Escuela Torreluna”. Este Campus, basado en el concepto de Educación Extendida, oferta a once alumnos una formación que combine la experiencia y conocimientos del profesorado de la REAAE, con los ejemplares e instalaciones que ofrece Torreluna en Carmona, Sevilla. Los once alumnos reciben su formación durante siete meses, desde diciembre hasta junio, siguiendo los métodos de evaluación, contenidos y programas de los alumnos de equitación de la Escuela en Jerez.   Así, el número de alumnos de formación profesional durante el periodo 2020-2021 asciende a 51.    </vt:lpstr>
      <vt:lpstr>Presentación de PowerPoint</vt:lpstr>
      <vt:lpstr>FORMACIÓN INTERNA</vt:lpstr>
      <vt:lpstr>d. GANADERÍA </vt:lpstr>
      <vt:lpstr>LA PLANTILLA DE CABALLOS EN LA FREAAE </vt:lpstr>
      <vt:lpstr>Presentación de PowerPoint</vt:lpstr>
      <vt:lpstr>e. Competición Deportiva</vt:lpstr>
      <vt:lpstr>Presentación de PowerPoint</vt:lpstr>
      <vt:lpstr>En Jerez de la Frontera, a                      de 2021.                                                                                                  Jorge Ramos Sánchez                                                                Director Gerente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MEMORIA ACTIVIDADES 2020</dc:title>
  <dc:creator>FREAAEOffice7</dc:creator>
  <cp:lastModifiedBy>FREAAEOffice7</cp:lastModifiedBy>
  <cp:revision>134</cp:revision>
  <cp:lastPrinted>2021-02-10T09:44:16Z</cp:lastPrinted>
  <dcterms:created xsi:type="dcterms:W3CDTF">2021-02-04T07:22:26Z</dcterms:created>
  <dcterms:modified xsi:type="dcterms:W3CDTF">2021-03-15T13:24:45Z</dcterms:modified>
</cp:coreProperties>
</file>